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519" r:id="rId3"/>
    <p:sldId id="488" r:id="rId4"/>
    <p:sldId id="526" r:id="rId5"/>
    <p:sldId id="259" r:id="rId6"/>
    <p:sldId id="258" r:id="rId7"/>
    <p:sldId id="504" r:id="rId8"/>
    <p:sldId id="492" r:id="rId9"/>
    <p:sldId id="513" r:id="rId10"/>
    <p:sldId id="514" r:id="rId11"/>
    <p:sldId id="515" r:id="rId12"/>
    <p:sldId id="509" r:id="rId13"/>
    <p:sldId id="516" r:id="rId14"/>
    <p:sldId id="517" r:id="rId15"/>
    <p:sldId id="518" r:id="rId16"/>
    <p:sldId id="272" r:id="rId17"/>
    <p:sldId id="271" r:id="rId18"/>
    <p:sldId id="50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0165B-CCD1-4886-BD0B-B2E34A92F7FE}"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340B04DC-A028-4F88-8AC4-4B25364F84F9}">
      <dgm:prSet/>
      <dgm:spPr/>
      <dgm:t>
        <a:bodyPr/>
        <a:lstStyle/>
        <a:p>
          <a:pPr algn="ctr" rtl="1"/>
          <a:r>
            <a:rPr lang="ar-SA" b="1" u="sng" dirty="0">
              <a:solidFill>
                <a:srgbClr val="FFFF00"/>
              </a:solidFill>
            </a:rPr>
            <a:t>المحاسبية المستمرة </a:t>
          </a:r>
          <a:r>
            <a:rPr lang="ar-SA" b="1" dirty="0">
              <a:solidFill>
                <a:schemeClr val="tx1"/>
              </a:solidFill>
            </a:rPr>
            <a:t> </a:t>
          </a:r>
          <a:endParaRPr lang="en-US" dirty="0">
            <a:solidFill>
              <a:schemeClr val="tx1"/>
            </a:solidFill>
          </a:endParaRPr>
        </a:p>
      </dgm:t>
    </dgm:pt>
    <dgm:pt modelId="{08D4A709-38A1-4862-9564-1C2852D9C5CB}" type="parTrans" cxnId="{8D3C34BB-6FE9-434F-B171-88F4BFB2ECDA}">
      <dgm:prSet/>
      <dgm:spPr/>
      <dgm:t>
        <a:bodyPr/>
        <a:lstStyle/>
        <a:p>
          <a:endParaRPr lang="en-US"/>
        </a:p>
      </dgm:t>
    </dgm:pt>
    <dgm:pt modelId="{7B7BA98D-C2BE-4173-8A20-9CE4A1562F34}" type="sibTrans" cxnId="{8D3C34BB-6FE9-434F-B171-88F4BFB2ECDA}">
      <dgm:prSet/>
      <dgm:spPr/>
      <dgm:t>
        <a:bodyPr/>
        <a:lstStyle/>
        <a:p>
          <a:endParaRPr lang="en-US"/>
        </a:p>
      </dgm:t>
    </dgm:pt>
    <dgm:pt modelId="{8D0199C4-2FF8-4ED7-83D5-61DBE5EA6D1A}">
      <dgm:prSet/>
      <dgm:spPr/>
      <dgm:t>
        <a:bodyPr/>
        <a:lstStyle/>
        <a:p>
          <a:pPr algn="ctr" rtl="1"/>
          <a:r>
            <a:rPr lang="ar-SA" dirty="0"/>
            <a:t>حاسب نفسك أولاً بأول وأحكم على مدى مراعاتك لمواصفات الطالب الجيد . </a:t>
          </a:r>
          <a:endParaRPr lang="en-US" dirty="0"/>
        </a:p>
      </dgm:t>
    </dgm:pt>
    <dgm:pt modelId="{2FA27D97-0AED-4586-9DBE-711AE3462282}" type="parTrans" cxnId="{553FA7D1-3FD0-4A0C-A385-B6353A504549}">
      <dgm:prSet/>
      <dgm:spPr/>
      <dgm:t>
        <a:bodyPr/>
        <a:lstStyle/>
        <a:p>
          <a:endParaRPr lang="en-US"/>
        </a:p>
      </dgm:t>
    </dgm:pt>
    <dgm:pt modelId="{539E3EBD-890D-45CD-A909-FE41586D9815}" type="sibTrans" cxnId="{553FA7D1-3FD0-4A0C-A385-B6353A504549}">
      <dgm:prSet/>
      <dgm:spPr/>
      <dgm:t>
        <a:bodyPr/>
        <a:lstStyle/>
        <a:p>
          <a:endParaRPr lang="en-US"/>
        </a:p>
      </dgm:t>
    </dgm:pt>
    <dgm:pt modelId="{AECAA020-1D6E-47CF-8D79-1F8C8D25DFEF}">
      <dgm:prSet/>
      <dgm:spPr/>
      <dgm:t>
        <a:bodyPr/>
        <a:lstStyle/>
        <a:p>
          <a:pPr algn="ctr" rtl="1"/>
          <a:r>
            <a:rPr lang="ar-SA" dirty="0"/>
            <a:t>أطلب </a:t>
          </a:r>
          <a:r>
            <a:rPr lang="ar-SA" dirty="0" err="1"/>
            <a:t>إستشارة</a:t>
          </a:r>
          <a:r>
            <a:rPr lang="ar-SA" dirty="0"/>
            <a:t> الإرشاد </a:t>
          </a:r>
          <a:r>
            <a:rPr lang="ar-SA" dirty="0" err="1"/>
            <a:t>الاكاديمى</a:t>
          </a:r>
          <a:r>
            <a:rPr lang="ar-SA" dirty="0"/>
            <a:t> </a:t>
          </a:r>
          <a:r>
            <a:rPr lang="ar-SA" dirty="0" err="1"/>
            <a:t>فى</a:t>
          </a:r>
          <a:r>
            <a:rPr lang="ar-SA" dirty="0"/>
            <a:t> كليتك إن تطلب الأمر ذلك .</a:t>
          </a:r>
          <a:endParaRPr lang="en-US" dirty="0"/>
        </a:p>
      </dgm:t>
    </dgm:pt>
    <dgm:pt modelId="{D5086AF5-1447-492B-918F-B08ECFDC1953}" type="parTrans" cxnId="{9AE76EF8-ACD1-44BC-8B47-8E08CFF1D270}">
      <dgm:prSet/>
      <dgm:spPr/>
      <dgm:t>
        <a:bodyPr/>
        <a:lstStyle/>
        <a:p>
          <a:endParaRPr lang="en-US"/>
        </a:p>
      </dgm:t>
    </dgm:pt>
    <dgm:pt modelId="{EEEBDA44-A98C-46A3-A9FA-F386942AD814}" type="sibTrans" cxnId="{9AE76EF8-ACD1-44BC-8B47-8E08CFF1D270}">
      <dgm:prSet/>
      <dgm:spPr/>
      <dgm:t>
        <a:bodyPr/>
        <a:lstStyle/>
        <a:p>
          <a:endParaRPr lang="en-US"/>
        </a:p>
      </dgm:t>
    </dgm:pt>
    <dgm:pt modelId="{A0B164D7-B5F9-4E80-9C24-0CD49A38C500}">
      <dgm:prSet/>
      <dgm:spPr/>
      <dgm:t>
        <a:bodyPr/>
        <a:lstStyle/>
        <a:p>
          <a:pPr algn="ctr" rtl="1"/>
          <a:r>
            <a:rPr lang="ar-SA" dirty="0"/>
            <a:t>تابع ما يحدث </a:t>
          </a:r>
          <a:r>
            <a:rPr lang="ar-SA" dirty="0" err="1"/>
            <a:t>فى</a:t>
          </a:r>
          <a:r>
            <a:rPr lang="ar-SA" dirty="0"/>
            <a:t> كليتك </a:t>
          </a:r>
          <a:r>
            <a:rPr lang="ar-SA" dirty="0" err="1"/>
            <a:t>فى</a:t>
          </a:r>
          <a:r>
            <a:rPr lang="ar-SA" dirty="0"/>
            <a:t> ضوء معايير الجودة للإسهام </a:t>
          </a:r>
          <a:r>
            <a:rPr lang="ar-SA" dirty="0" err="1"/>
            <a:t>فى</a:t>
          </a:r>
          <a:r>
            <a:rPr lang="ar-SA" dirty="0"/>
            <a:t> التطوير . </a:t>
          </a:r>
          <a:endParaRPr lang="en-US" dirty="0"/>
        </a:p>
      </dgm:t>
    </dgm:pt>
    <dgm:pt modelId="{695B6CA2-665E-4E6B-9DFB-D701E0B1E68F}" type="parTrans" cxnId="{DDCFF12E-9F33-4552-B2BE-481D74536776}">
      <dgm:prSet/>
      <dgm:spPr/>
      <dgm:t>
        <a:bodyPr/>
        <a:lstStyle/>
        <a:p>
          <a:endParaRPr lang="en-US"/>
        </a:p>
      </dgm:t>
    </dgm:pt>
    <dgm:pt modelId="{8794FF2C-A23B-4D7F-A1B9-B2A83B164C46}" type="sibTrans" cxnId="{DDCFF12E-9F33-4552-B2BE-481D74536776}">
      <dgm:prSet/>
      <dgm:spPr/>
      <dgm:t>
        <a:bodyPr/>
        <a:lstStyle/>
        <a:p>
          <a:endParaRPr lang="en-US"/>
        </a:p>
      </dgm:t>
    </dgm:pt>
    <dgm:pt modelId="{A40D61E5-5CF1-4787-B287-0B1A8A2955F3}" type="pres">
      <dgm:prSet presAssocID="{EF80165B-CCD1-4886-BD0B-B2E34A92F7FE}" presName="linear" presStyleCnt="0">
        <dgm:presLayoutVars>
          <dgm:animLvl val="lvl"/>
          <dgm:resizeHandles val="exact"/>
        </dgm:presLayoutVars>
      </dgm:prSet>
      <dgm:spPr/>
    </dgm:pt>
    <dgm:pt modelId="{318C530A-38B0-4B55-9908-8C70D145DE46}" type="pres">
      <dgm:prSet presAssocID="{340B04DC-A028-4F88-8AC4-4B25364F84F9}" presName="parentText" presStyleLbl="node1" presStyleIdx="0" presStyleCnt="4" custLinFactY="-31121" custLinFactNeighborY="-100000">
        <dgm:presLayoutVars>
          <dgm:chMax val="0"/>
          <dgm:bulletEnabled val="1"/>
        </dgm:presLayoutVars>
      </dgm:prSet>
      <dgm:spPr/>
    </dgm:pt>
    <dgm:pt modelId="{B298A8E6-1844-4898-9F84-FBCDCE6FE84C}" type="pres">
      <dgm:prSet presAssocID="{7B7BA98D-C2BE-4173-8A20-9CE4A1562F34}" presName="spacer" presStyleCnt="0"/>
      <dgm:spPr/>
    </dgm:pt>
    <dgm:pt modelId="{C9D9A745-19E0-4D53-9C6D-B619533D70F9}" type="pres">
      <dgm:prSet presAssocID="{8D0199C4-2FF8-4ED7-83D5-61DBE5EA6D1A}" presName="parentText" presStyleLbl="node1" presStyleIdx="1" presStyleCnt="4" custLinFactY="-28880" custLinFactNeighborY="-100000">
        <dgm:presLayoutVars>
          <dgm:chMax val="0"/>
          <dgm:bulletEnabled val="1"/>
        </dgm:presLayoutVars>
      </dgm:prSet>
      <dgm:spPr/>
    </dgm:pt>
    <dgm:pt modelId="{2604A441-50E1-410F-9AE2-60CBDC1D9E53}" type="pres">
      <dgm:prSet presAssocID="{539E3EBD-890D-45CD-A909-FE41586D9815}" presName="spacer" presStyleCnt="0"/>
      <dgm:spPr/>
    </dgm:pt>
    <dgm:pt modelId="{3740A9B2-514B-47B4-ADA3-F6C97E01D41B}" type="pres">
      <dgm:prSet presAssocID="{AECAA020-1D6E-47CF-8D79-1F8C8D25DFEF}" presName="parentText" presStyleLbl="node1" presStyleIdx="2" presStyleCnt="4" custLinFactY="-21589" custLinFactNeighborY="-100000">
        <dgm:presLayoutVars>
          <dgm:chMax val="0"/>
          <dgm:bulletEnabled val="1"/>
        </dgm:presLayoutVars>
      </dgm:prSet>
      <dgm:spPr/>
    </dgm:pt>
    <dgm:pt modelId="{E311BE4E-88D1-46F9-9DB6-37FBAA642AC5}" type="pres">
      <dgm:prSet presAssocID="{EEEBDA44-A98C-46A3-A9FA-F386942AD814}" presName="spacer" presStyleCnt="0"/>
      <dgm:spPr/>
    </dgm:pt>
    <dgm:pt modelId="{2B08F905-E6CC-4A13-BA7C-CEE4B21CF7C3}" type="pres">
      <dgm:prSet presAssocID="{A0B164D7-B5F9-4E80-9C24-0CD49A38C500}" presName="parentText" presStyleLbl="node1" presStyleIdx="3" presStyleCnt="4" custLinFactY="-20133" custLinFactNeighborY="-100000">
        <dgm:presLayoutVars>
          <dgm:chMax val="0"/>
          <dgm:bulletEnabled val="1"/>
        </dgm:presLayoutVars>
      </dgm:prSet>
      <dgm:spPr/>
    </dgm:pt>
  </dgm:ptLst>
  <dgm:cxnLst>
    <dgm:cxn modelId="{3316D722-39F4-4DA9-8B62-6775198DC95C}" type="presOf" srcId="{EF80165B-CCD1-4886-BD0B-B2E34A92F7FE}" destId="{A40D61E5-5CF1-4787-B287-0B1A8A2955F3}" srcOrd="0" destOrd="0" presId="urn:microsoft.com/office/officeart/2005/8/layout/vList2"/>
    <dgm:cxn modelId="{DDCFF12E-9F33-4552-B2BE-481D74536776}" srcId="{EF80165B-CCD1-4886-BD0B-B2E34A92F7FE}" destId="{A0B164D7-B5F9-4E80-9C24-0CD49A38C500}" srcOrd="3" destOrd="0" parTransId="{695B6CA2-665E-4E6B-9DFB-D701E0B1E68F}" sibTransId="{8794FF2C-A23B-4D7F-A1B9-B2A83B164C46}"/>
    <dgm:cxn modelId="{530D2430-725C-414A-BDAA-F2350F432C7A}" type="presOf" srcId="{A0B164D7-B5F9-4E80-9C24-0CD49A38C500}" destId="{2B08F905-E6CC-4A13-BA7C-CEE4B21CF7C3}" srcOrd="0" destOrd="0" presId="urn:microsoft.com/office/officeart/2005/8/layout/vList2"/>
    <dgm:cxn modelId="{EF751B74-524A-45EC-90E2-0B7782DDCA80}" type="presOf" srcId="{340B04DC-A028-4F88-8AC4-4B25364F84F9}" destId="{318C530A-38B0-4B55-9908-8C70D145DE46}" srcOrd="0" destOrd="0" presId="urn:microsoft.com/office/officeart/2005/8/layout/vList2"/>
    <dgm:cxn modelId="{8D3C34BB-6FE9-434F-B171-88F4BFB2ECDA}" srcId="{EF80165B-CCD1-4886-BD0B-B2E34A92F7FE}" destId="{340B04DC-A028-4F88-8AC4-4B25364F84F9}" srcOrd="0" destOrd="0" parTransId="{08D4A709-38A1-4862-9564-1C2852D9C5CB}" sibTransId="{7B7BA98D-C2BE-4173-8A20-9CE4A1562F34}"/>
    <dgm:cxn modelId="{1C39F8C0-32C5-4BF1-B467-C0AA1E623C97}" type="presOf" srcId="{8D0199C4-2FF8-4ED7-83D5-61DBE5EA6D1A}" destId="{C9D9A745-19E0-4D53-9C6D-B619533D70F9}" srcOrd="0" destOrd="0" presId="urn:microsoft.com/office/officeart/2005/8/layout/vList2"/>
    <dgm:cxn modelId="{553FA7D1-3FD0-4A0C-A385-B6353A504549}" srcId="{EF80165B-CCD1-4886-BD0B-B2E34A92F7FE}" destId="{8D0199C4-2FF8-4ED7-83D5-61DBE5EA6D1A}" srcOrd="1" destOrd="0" parTransId="{2FA27D97-0AED-4586-9DBE-711AE3462282}" sibTransId="{539E3EBD-890D-45CD-A909-FE41586D9815}"/>
    <dgm:cxn modelId="{99B1D6E8-A3CE-4CEB-A5C0-5C64AC6975B6}" type="presOf" srcId="{AECAA020-1D6E-47CF-8D79-1F8C8D25DFEF}" destId="{3740A9B2-514B-47B4-ADA3-F6C97E01D41B}" srcOrd="0" destOrd="0" presId="urn:microsoft.com/office/officeart/2005/8/layout/vList2"/>
    <dgm:cxn modelId="{9AE76EF8-ACD1-44BC-8B47-8E08CFF1D270}" srcId="{EF80165B-CCD1-4886-BD0B-B2E34A92F7FE}" destId="{AECAA020-1D6E-47CF-8D79-1F8C8D25DFEF}" srcOrd="2" destOrd="0" parTransId="{D5086AF5-1447-492B-918F-B08ECFDC1953}" sibTransId="{EEEBDA44-A98C-46A3-A9FA-F386942AD814}"/>
    <dgm:cxn modelId="{92E37DFA-4DF8-4223-BDAA-620DFDB164EE}" type="presParOf" srcId="{A40D61E5-5CF1-4787-B287-0B1A8A2955F3}" destId="{318C530A-38B0-4B55-9908-8C70D145DE46}" srcOrd="0" destOrd="0" presId="urn:microsoft.com/office/officeart/2005/8/layout/vList2"/>
    <dgm:cxn modelId="{809A9573-38B8-4100-9982-64AC8657A0E5}" type="presParOf" srcId="{A40D61E5-5CF1-4787-B287-0B1A8A2955F3}" destId="{B298A8E6-1844-4898-9F84-FBCDCE6FE84C}" srcOrd="1" destOrd="0" presId="urn:microsoft.com/office/officeart/2005/8/layout/vList2"/>
    <dgm:cxn modelId="{40722B0B-73FD-4B2A-9876-24F942C17A28}" type="presParOf" srcId="{A40D61E5-5CF1-4787-B287-0B1A8A2955F3}" destId="{C9D9A745-19E0-4D53-9C6D-B619533D70F9}" srcOrd="2" destOrd="0" presId="urn:microsoft.com/office/officeart/2005/8/layout/vList2"/>
    <dgm:cxn modelId="{E30C5A97-D176-4271-B4DF-63E5DDFB74AE}" type="presParOf" srcId="{A40D61E5-5CF1-4787-B287-0B1A8A2955F3}" destId="{2604A441-50E1-410F-9AE2-60CBDC1D9E53}" srcOrd="3" destOrd="0" presId="urn:microsoft.com/office/officeart/2005/8/layout/vList2"/>
    <dgm:cxn modelId="{BCB29867-C51C-400E-BF5A-81FB0DD7BAD0}" type="presParOf" srcId="{A40D61E5-5CF1-4787-B287-0B1A8A2955F3}" destId="{3740A9B2-514B-47B4-ADA3-F6C97E01D41B}" srcOrd="4" destOrd="0" presId="urn:microsoft.com/office/officeart/2005/8/layout/vList2"/>
    <dgm:cxn modelId="{61C822CF-6E79-470E-8BF2-1176569FD008}" type="presParOf" srcId="{A40D61E5-5CF1-4787-B287-0B1A8A2955F3}" destId="{E311BE4E-88D1-46F9-9DB6-37FBAA642AC5}" srcOrd="5" destOrd="0" presId="urn:microsoft.com/office/officeart/2005/8/layout/vList2"/>
    <dgm:cxn modelId="{53049B5A-98AC-44C8-83D3-DC24FC91A56A}" type="presParOf" srcId="{A40D61E5-5CF1-4787-B287-0B1A8A2955F3}" destId="{2B08F905-E6CC-4A13-BA7C-CEE4B21CF7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699C8-B4CE-472D-861A-DE2EAF8335F2}"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EBF45316-EE7E-46E2-92E5-4661639C227F}">
      <dgm:prSet custT="1"/>
      <dgm:spPr/>
      <dgm:t>
        <a:bodyPr/>
        <a:lstStyle/>
        <a:p>
          <a:pPr algn="ctr" rtl="1"/>
          <a:r>
            <a:rPr lang="ar-SA" sz="4800" b="1" dirty="0">
              <a:solidFill>
                <a:srgbClr val="FFFF00"/>
              </a:solidFill>
            </a:rPr>
            <a:t>اعتماد الكلية </a:t>
          </a:r>
          <a:endParaRPr lang="en-US" sz="4800" b="1" dirty="0">
            <a:solidFill>
              <a:srgbClr val="FFFF00"/>
            </a:solidFill>
          </a:endParaRPr>
        </a:p>
      </dgm:t>
    </dgm:pt>
    <dgm:pt modelId="{3C3D19EE-7E93-47AF-AB2F-2ED569EF5FCC}" type="parTrans" cxnId="{67CF6615-5B24-4B88-9864-C9EF5933F2C3}">
      <dgm:prSet/>
      <dgm:spPr/>
      <dgm:t>
        <a:bodyPr/>
        <a:lstStyle/>
        <a:p>
          <a:endParaRPr lang="en-US"/>
        </a:p>
      </dgm:t>
    </dgm:pt>
    <dgm:pt modelId="{7B42B649-B232-4049-93AB-782AB16F9939}" type="sibTrans" cxnId="{67CF6615-5B24-4B88-9864-C9EF5933F2C3}">
      <dgm:prSet/>
      <dgm:spPr/>
      <dgm:t>
        <a:bodyPr/>
        <a:lstStyle/>
        <a:p>
          <a:endParaRPr lang="en-US"/>
        </a:p>
      </dgm:t>
    </dgm:pt>
    <dgm:pt modelId="{7A5E0B11-1F0C-4F8E-BCC5-17CEB18A3351}">
      <dgm:prSet custT="1"/>
      <dgm:spPr/>
      <dgm:t>
        <a:bodyPr/>
        <a:lstStyle/>
        <a:p>
          <a:pPr algn="ctr" rtl="1">
            <a:lnSpc>
              <a:spcPct val="150000"/>
            </a:lnSpc>
          </a:pPr>
          <a:r>
            <a:rPr lang="ar-SA" sz="2400" b="1" dirty="0"/>
            <a:t>سوف </a:t>
          </a:r>
          <a:r>
            <a:rPr lang="ar-EG" sz="2400" b="1" dirty="0"/>
            <a:t>تستقبل</a:t>
          </a:r>
          <a:r>
            <a:rPr lang="ar-SA" sz="2400" b="1" dirty="0"/>
            <a:t> كليتك زيارات للمراجعة يقوم بها مراجعون خبراء </a:t>
          </a:r>
          <a:r>
            <a:rPr lang="ar-SA" sz="2400" b="1" dirty="0" err="1"/>
            <a:t>فى</a:t>
          </a:r>
          <a:r>
            <a:rPr lang="ar-SA" sz="2400" b="1" dirty="0"/>
            <a:t> مجال جودة التعليم تابعين للهيئة القومية لضمان جودة التعليم </a:t>
          </a:r>
          <a:r>
            <a:rPr lang="ar-SA" sz="2400" b="1" dirty="0" err="1"/>
            <a:t>والإعتماد</a:t>
          </a:r>
          <a:r>
            <a:rPr lang="ar-SA" sz="2400" b="1" dirty="0"/>
            <a:t> ، أحرص على إمدادهم بالمعلومات الصحيحة دون المبالغة عندما يطلب رأيك </a:t>
          </a:r>
          <a:r>
            <a:rPr lang="ar-SA" sz="2400" b="1" dirty="0" err="1"/>
            <a:t>فى</a:t>
          </a:r>
          <a:r>
            <a:rPr lang="ar-SA" sz="2400" b="1" dirty="0"/>
            <a:t> هذا الشأن . </a:t>
          </a:r>
          <a:endParaRPr lang="en-US" sz="2400" b="1" dirty="0"/>
        </a:p>
      </dgm:t>
    </dgm:pt>
    <dgm:pt modelId="{CD105586-DDE8-43ED-9272-EDC5AC5DE277}" type="parTrans" cxnId="{C2F326F5-734D-42C4-A6A8-2E89E1DE2EEF}">
      <dgm:prSet/>
      <dgm:spPr/>
      <dgm:t>
        <a:bodyPr/>
        <a:lstStyle/>
        <a:p>
          <a:endParaRPr lang="en-US"/>
        </a:p>
      </dgm:t>
    </dgm:pt>
    <dgm:pt modelId="{B2D199E0-8C4D-4A87-A228-A61F5E73E9A5}" type="sibTrans" cxnId="{C2F326F5-734D-42C4-A6A8-2E89E1DE2EEF}">
      <dgm:prSet/>
      <dgm:spPr/>
      <dgm:t>
        <a:bodyPr/>
        <a:lstStyle/>
        <a:p>
          <a:endParaRPr lang="en-US"/>
        </a:p>
      </dgm:t>
    </dgm:pt>
    <dgm:pt modelId="{235774E7-984A-494A-AE09-85FCCD199D06}" type="pres">
      <dgm:prSet presAssocID="{CF6699C8-B4CE-472D-861A-DE2EAF8335F2}" presName="outerComposite" presStyleCnt="0">
        <dgm:presLayoutVars>
          <dgm:chMax val="5"/>
          <dgm:dir/>
          <dgm:resizeHandles val="exact"/>
        </dgm:presLayoutVars>
      </dgm:prSet>
      <dgm:spPr/>
    </dgm:pt>
    <dgm:pt modelId="{9C575816-B3F2-4FE5-BB1A-0C304806C793}" type="pres">
      <dgm:prSet presAssocID="{CF6699C8-B4CE-472D-861A-DE2EAF8335F2}" presName="dummyMaxCanvas" presStyleCnt="0">
        <dgm:presLayoutVars/>
      </dgm:prSet>
      <dgm:spPr/>
    </dgm:pt>
    <dgm:pt modelId="{A94DA816-C7FB-44CF-B96B-96B729E80605}" type="pres">
      <dgm:prSet presAssocID="{CF6699C8-B4CE-472D-861A-DE2EAF8335F2}" presName="TwoNodes_1" presStyleLbl="node1" presStyleIdx="0" presStyleCnt="2" custLinFactNeighborY="-542">
        <dgm:presLayoutVars>
          <dgm:bulletEnabled val="1"/>
        </dgm:presLayoutVars>
      </dgm:prSet>
      <dgm:spPr/>
    </dgm:pt>
    <dgm:pt modelId="{B3D63FDD-7027-444B-8A34-19CECB54D961}" type="pres">
      <dgm:prSet presAssocID="{CF6699C8-B4CE-472D-861A-DE2EAF8335F2}" presName="TwoNodes_2" presStyleLbl="node1" presStyleIdx="1" presStyleCnt="2" custScaleX="100275" custScaleY="118303" custLinFactNeighborX="115" custLinFactNeighborY="-11373">
        <dgm:presLayoutVars>
          <dgm:bulletEnabled val="1"/>
        </dgm:presLayoutVars>
      </dgm:prSet>
      <dgm:spPr/>
    </dgm:pt>
    <dgm:pt modelId="{2B38E432-56AB-4C89-B698-50D962226D8C}" type="pres">
      <dgm:prSet presAssocID="{CF6699C8-B4CE-472D-861A-DE2EAF8335F2}" presName="TwoConn_1-2" presStyleLbl="fgAccFollowNode1" presStyleIdx="0" presStyleCnt="1">
        <dgm:presLayoutVars>
          <dgm:bulletEnabled val="1"/>
        </dgm:presLayoutVars>
      </dgm:prSet>
      <dgm:spPr/>
    </dgm:pt>
    <dgm:pt modelId="{9565057B-3222-4B49-91E3-8832EB45356D}" type="pres">
      <dgm:prSet presAssocID="{CF6699C8-B4CE-472D-861A-DE2EAF8335F2}" presName="TwoNodes_1_text" presStyleLbl="node1" presStyleIdx="1" presStyleCnt="2">
        <dgm:presLayoutVars>
          <dgm:bulletEnabled val="1"/>
        </dgm:presLayoutVars>
      </dgm:prSet>
      <dgm:spPr/>
    </dgm:pt>
    <dgm:pt modelId="{4593E0FC-1DBA-4F18-AC0D-9A7BFC044F71}" type="pres">
      <dgm:prSet presAssocID="{CF6699C8-B4CE-472D-861A-DE2EAF8335F2}" presName="TwoNodes_2_text" presStyleLbl="node1" presStyleIdx="1" presStyleCnt="2">
        <dgm:presLayoutVars>
          <dgm:bulletEnabled val="1"/>
        </dgm:presLayoutVars>
      </dgm:prSet>
      <dgm:spPr/>
    </dgm:pt>
  </dgm:ptLst>
  <dgm:cxnLst>
    <dgm:cxn modelId="{67CF6615-5B24-4B88-9864-C9EF5933F2C3}" srcId="{CF6699C8-B4CE-472D-861A-DE2EAF8335F2}" destId="{EBF45316-EE7E-46E2-92E5-4661639C227F}" srcOrd="0" destOrd="0" parTransId="{3C3D19EE-7E93-47AF-AB2F-2ED569EF5FCC}" sibTransId="{7B42B649-B232-4049-93AB-782AB16F9939}"/>
    <dgm:cxn modelId="{66C8CF24-7D69-4F59-9542-630618E2585A}" type="presOf" srcId="{7A5E0B11-1F0C-4F8E-BCC5-17CEB18A3351}" destId="{4593E0FC-1DBA-4F18-AC0D-9A7BFC044F71}" srcOrd="1" destOrd="0" presId="urn:microsoft.com/office/officeart/2005/8/layout/vProcess5"/>
    <dgm:cxn modelId="{9BDD8364-C775-42F7-9D61-042DC779F6B3}" type="presOf" srcId="{7B42B649-B232-4049-93AB-782AB16F9939}" destId="{2B38E432-56AB-4C89-B698-50D962226D8C}" srcOrd="0" destOrd="0" presId="urn:microsoft.com/office/officeart/2005/8/layout/vProcess5"/>
    <dgm:cxn modelId="{2862C956-A947-48A3-97B0-F37210A65BDD}" type="presOf" srcId="{7A5E0B11-1F0C-4F8E-BCC5-17CEB18A3351}" destId="{B3D63FDD-7027-444B-8A34-19CECB54D961}" srcOrd="0" destOrd="0" presId="urn:microsoft.com/office/officeart/2005/8/layout/vProcess5"/>
    <dgm:cxn modelId="{E18A1094-0E0B-4C4E-A3B7-64AB38CFFAAD}" type="presOf" srcId="{CF6699C8-B4CE-472D-861A-DE2EAF8335F2}" destId="{235774E7-984A-494A-AE09-85FCCD199D06}" srcOrd="0" destOrd="0" presId="urn:microsoft.com/office/officeart/2005/8/layout/vProcess5"/>
    <dgm:cxn modelId="{CF891D9C-20E3-488B-A9F5-18D05B214474}" type="presOf" srcId="{EBF45316-EE7E-46E2-92E5-4661639C227F}" destId="{9565057B-3222-4B49-91E3-8832EB45356D}" srcOrd="1" destOrd="0" presId="urn:microsoft.com/office/officeart/2005/8/layout/vProcess5"/>
    <dgm:cxn modelId="{436B3FBA-F982-4116-BB14-C35F6BD28793}" type="presOf" srcId="{EBF45316-EE7E-46E2-92E5-4661639C227F}" destId="{A94DA816-C7FB-44CF-B96B-96B729E80605}" srcOrd="0" destOrd="0" presId="urn:microsoft.com/office/officeart/2005/8/layout/vProcess5"/>
    <dgm:cxn modelId="{C2F326F5-734D-42C4-A6A8-2E89E1DE2EEF}" srcId="{CF6699C8-B4CE-472D-861A-DE2EAF8335F2}" destId="{7A5E0B11-1F0C-4F8E-BCC5-17CEB18A3351}" srcOrd="1" destOrd="0" parTransId="{CD105586-DDE8-43ED-9272-EDC5AC5DE277}" sibTransId="{B2D199E0-8C4D-4A87-A228-A61F5E73E9A5}"/>
    <dgm:cxn modelId="{84E1C13D-62C7-40FB-830A-B2EF1D27ABFA}" type="presParOf" srcId="{235774E7-984A-494A-AE09-85FCCD199D06}" destId="{9C575816-B3F2-4FE5-BB1A-0C304806C793}" srcOrd="0" destOrd="0" presId="urn:microsoft.com/office/officeart/2005/8/layout/vProcess5"/>
    <dgm:cxn modelId="{4E2ABB66-E705-4424-9756-9B9C3574A907}" type="presParOf" srcId="{235774E7-984A-494A-AE09-85FCCD199D06}" destId="{A94DA816-C7FB-44CF-B96B-96B729E80605}" srcOrd="1" destOrd="0" presId="urn:microsoft.com/office/officeart/2005/8/layout/vProcess5"/>
    <dgm:cxn modelId="{6D61880D-DD56-4F42-AEC5-E06D46DF0542}" type="presParOf" srcId="{235774E7-984A-494A-AE09-85FCCD199D06}" destId="{B3D63FDD-7027-444B-8A34-19CECB54D961}" srcOrd="2" destOrd="0" presId="urn:microsoft.com/office/officeart/2005/8/layout/vProcess5"/>
    <dgm:cxn modelId="{27CF1C8D-74A1-45F9-898E-5FDFAB6583C7}" type="presParOf" srcId="{235774E7-984A-494A-AE09-85FCCD199D06}" destId="{2B38E432-56AB-4C89-B698-50D962226D8C}" srcOrd="3" destOrd="0" presId="urn:microsoft.com/office/officeart/2005/8/layout/vProcess5"/>
    <dgm:cxn modelId="{E322F110-0B97-46D1-AC4C-62473D978114}" type="presParOf" srcId="{235774E7-984A-494A-AE09-85FCCD199D06}" destId="{9565057B-3222-4B49-91E3-8832EB45356D}" srcOrd="4" destOrd="0" presId="urn:microsoft.com/office/officeart/2005/8/layout/vProcess5"/>
    <dgm:cxn modelId="{97D71706-20C1-46F8-A036-BF9B4DD7DC58}" type="presParOf" srcId="{235774E7-984A-494A-AE09-85FCCD199D06}" destId="{4593E0FC-1DBA-4F18-AC0D-9A7BFC044F7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C530A-38B0-4B55-9908-8C70D145DE46}">
      <dsp:nvSpPr>
        <dsp:cNvPr id="0" name=""/>
        <dsp:cNvSpPr/>
      </dsp:nvSpPr>
      <dsp:spPr>
        <a:xfrm>
          <a:off x="0" y="0"/>
          <a:ext cx="5905500" cy="1292850"/>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ar-SA" sz="3400" b="1" u="sng" kern="1200" dirty="0">
              <a:solidFill>
                <a:srgbClr val="FFFF00"/>
              </a:solidFill>
            </a:rPr>
            <a:t>المحاسبية المستمرة </a:t>
          </a:r>
          <a:r>
            <a:rPr lang="ar-SA" sz="3400" b="1" kern="1200" dirty="0">
              <a:solidFill>
                <a:schemeClr val="tx1"/>
              </a:solidFill>
            </a:rPr>
            <a:t> </a:t>
          </a:r>
          <a:endParaRPr lang="en-US" sz="3400" kern="1200" dirty="0">
            <a:solidFill>
              <a:schemeClr val="tx1"/>
            </a:solidFill>
          </a:endParaRPr>
        </a:p>
      </dsp:txBody>
      <dsp:txXfrm>
        <a:off x="63112" y="63112"/>
        <a:ext cx="5779276" cy="1166626"/>
      </dsp:txXfrm>
    </dsp:sp>
    <dsp:sp modelId="{C9D9A745-19E0-4D53-9C6D-B619533D70F9}">
      <dsp:nvSpPr>
        <dsp:cNvPr id="0" name=""/>
        <dsp:cNvSpPr/>
      </dsp:nvSpPr>
      <dsp:spPr>
        <a:xfrm>
          <a:off x="0" y="1410313"/>
          <a:ext cx="5905500" cy="1292850"/>
        </a:xfrm>
        <a:prstGeom prst="roundRect">
          <a:avLst/>
        </a:prstGeom>
        <a:solidFill>
          <a:schemeClr val="accent2">
            <a:hueOff val="-1130992"/>
            <a:satOff val="3728"/>
            <a:lumOff val="3987"/>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ar-SA" sz="3400" kern="1200" dirty="0"/>
            <a:t>حاسب نفسك أولاً بأول وأحكم على مدى مراعاتك لمواصفات الطالب الجيد . </a:t>
          </a:r>
          <a:endParaRPr lang="en-US" sz="3400" kern="1200" dirty="0"/>
        </a:p>
      </dsp:txBody>
      <dsp:txXfrm>
        <a:off x="63112" y="1473425"/>
        <a:ext cx="5779276" cy="1166626"/>
      </dsp:txXfrm>
    </dsp:sp>
    <dsp:sp modelId="{3740A9B2-514B-47B4-ADA3-F6C97E01D41B}">
      <dsp:nvSpPr>
        <dsp:cNvPr id="0" name=""/>
        <dsp:cNvSpPr/>
      </dsp:nvSpPr>
      <dsp:spPr>
        <a:xfrm>
          <a:off x="0" y="2895345"/>
          <a:ext cx="5905500" cy="1292850"/>
        </a:xfrm>
        <a:prstGeom prst="roundRect">
          <a:avLst/>
        </a:prstGeom>
        <a:solidFill>
          <a:schemeClr val="accent2">
            <a:hueOff val="-2261984"/>
            <a:satOff val="7457"/>
            <a:lumOff val="7974"/>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ar-SA" sz="3400" kern="1200" dirty="0"/>
            <a:t>أطلب </a:t>
          </a:r>
          <a:r>
            <a:rPr lang="ar-SA" sz="3400" kern="1200" dirty="0" err="1"/>
            <a:t>إستشارة</a:t>
          </a:r>
          <a:r>
            <a:rPr lang="ar-SA" sz="3400" kern="1200" dirty="0"/>
            <a:t> الإرشاد </a:t>
          </a:r>
          <a:r>
            <a:rPr lang="ar-SA" sz="3400" kern="1200" dirty="0" err="1"/>
            <a:t>الاكاديمى</a:t>
          </a:r>
          <a:r>
            <a:rPr lang="ar-SA" sz="3400" kern="1200" dirty="0"/>
            <a:t> </a:t>
          </a:r>
          <a:r>
            <a:rPr lang="ar-SA" sz="3400" kern="1200" dirty="0" err="1"/>
            <a:t>فى</a:t>
          </a:r>
          <a:r>
            <a:rPr lang="ar-SA" sz="3400" kern="1200" dirty="0"/>
            <a:t> كليتك إن تطلب الأمر ذلك .</a:t>
          </a:r>
          <a:endParaRPr lang="en-US" sz="3400" kern="1200" dirty="0"/>
        </a:p>
      </dsp:txBody>
      <dsp:txXfrm>
        <a:off x="63112" y="2958457"/>
        <a:ext cx="5779276" cy="1166626"/>
      </dsp:txXfrm>
    </dsp:sp>
    <dsp:sp modelId="{2B08F905-E6CC-4A13-BA7C-CEE4B21CF7C3}">
      <dsp:nvSpPr>
        <dsp:cNvPr id="0" name=""/>
        <dsp:cNvSpPr/>
      </dsp:nvSpPr>
      <dsp:spPr>
        <a:xfrm>
          <a:off x="0" y="4304939"/>
          <a:ext cx="5905500" cy="1292850"/>
        </a:xfrm>
        <a:prstGeom prst="roundRect">
          <a:avLst/>
        </a:prstGeom>
        <a:solidFill>
          <a:schemeClr val="accent2">
            <a:hueOff val="-3392975"/>
            <a:satOff val="11185"/>
            <a:lumOff val="1196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ar-SA" sz="3400" kern="1200" dirty="0"/>
            <a:t>تابع ما يحدث </a:t>
          </a:r>
          <a:r>
            <a:rPr lang="ar-SA" sz="3400" kern="1200" dirty="0" err="1"/>
            <a:t>فى</a:t>
          </a:r>
          <a:r>
            <a:rPr lang="ar-SA" sz="3400" kern="1200" dirty="0"/>
            <a:t> كليتك </a:t>
          </a:r>
          <a:r>
            <a:rPr lang="ar-SA" sz="3400" kern="1200" dirty="0" err="1"/>
            <a:t>فى</a:t>
          </a:r>
          <a:r>
            <a:rPr lang="ar-SA" sz="3400" kern="1200" dirty="0"/>
            <a:t> ضوء معايير الجودة للإسهام </a:t>
          </a:r>
          <a:r>
            <a:rPr lang="ar-SA" sz="3400" kern="1200" dirty="0" err="1"/>
            <a:t>فى</a:t>
          </a:r>
          <a:r>
            <a:rPr lang="ar-SA" sz="3400" kern="1200" dirty="0"/>
            <a:t> التطوير . </a:t>
          </a:r>
          <a:endParaRPr lang="en-US" sz="3400" kern="1200" dirty="0"/>
        </a:p>
      </dsp:txBody>
      <dsp:txXfrm>
        <a:off x="63112" y="4368051"/>
        <a:ext cx="5779276" cy="1166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A816-C7FB-44CF-B96B-96B729E80605}">
      <dsp:nvSpPr>
        <dsp:cNvPr id="0" name=""/>
        <dsp:cNvSpPr/>
      </dsp:nvSpPr>
      <dsp:spPr>
        <a:xfrm>
          <a:off x="-5883" y="-104075"/>
          <a:ext cx="8558056" cy="2274492"/>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1">
            <a:lnSpc>
              <a:spcPct val="90000"/>
            </a:lnSpc>
            <a:spcBef>
              <a:spcPct val="0"/>
            </a:spcBef>
            <a:spcAft>
              <a:spcPct val="35000"/>
            </a:spcAft>
            <a:buNone/>
          </a:pPr>
          <a:r>
            <a:rPr lang="ar-SA" sz="4800" b="1" kern="1200" dirty="0">
              <a:solidFill>
                <a:srgbClr val="FFFF00"/>
              </a:solidFill>
            </a:rPr>
            <a:t>اعتماد الكلية </a:t>
          </a:r>
          <a:endParaRPr lang="en-US" sz="4800" b="1" kern="1200" dirty="0">
            <a:solidFill>
              <a:srgbClr val="FFFF00"/>
            </a:solidFill>
          </a:endParaRPr>
        </a:p>
      </dsp:txBody>
      <dsp:txXfrm>
        <a:off x="60735" y="-37457"/>
        <a:ext cx="6207190" cy="2141256"/>
      </dsp:txXfrm>
    </dsp:sp>
    <dsp:sp modelId="{B3D63FDD-7027-444B-8A34-19CECB54D961}">
      <dsp:nvSpPr>
        <dsp:cNvPr id="0" name=""/>
        <dsp:cNvSpPr/>
      </dsp:nvSpPr>
      <dsp:spPr>
        <a:xfrm>
          <a:off x="1492594" y="2209031"/>
          <a:ext cx="8581591" cy="2690792"/>
        </a:xfrm>
        <a:prstGeom prst="roundRect">
          <a:avLst>
            <a:gd name="adj" fmla="val 10000"/>
          </a:avLst>
        </a:prstGeom>
        <a:solidFill>
          <a:schemeClr val="accent2">
            <a:hueOff val="-3392975"/>
            <a:satOff val="11185"/>
            <a:lumOff val="1196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150000"/>
            </a:lnSpc>
            <a:spcBef>
              <a:spcPct val="0"/>
            </a:spcBef>
            <a:spcAft>
              <a:spcPct val="35000"/>
            </a:spcAft>
            <a:buNone/>
          </a:pPr>
          <a:r>
            <a:rPr lang="ar-SA" sz="2400" b="1" kern="1200" dirty="0"/>
            <a:t>سوف </a:t>
          </a:r>
          <a:r>
            <a:rPr lang="ar-EG" sz="2400" b="1" kern="1200" dirty="0"/>
            <a:t>تستقبل</a:t>
          </a:r>
          <a:r>
            <a:rPr lang="ar-SA" sz="2400" b="1" kern="1200" dirty="0"/>
            <a:t> كليتك زيارات للمراجعة يقوم بها مراجعون خبراء </a:t>
          </a:r>
          <a:r>
            <a:rPr lang="ar-SA" sz="2400" b="1" kern="1200" dirty="0" err="1"/>
            <a:t>فى</a:t>
          </a:r>
          <a:r>
            <a:rPr lang="ar-SA" sz="2400" b="1" kern="1200" dirty="0"/>
            <a:t> مجال جودة التعليم تابعين للهيئة القومية لضمان جودة التعليم </a:t>
          </a:r>
          <a:r>
            <a:rPr lang="ar-SA" sz="2400" b="1" kern="1200" dirty="0" err="1"/>
            <a:t>والإعتماد</a:t>
          </a:r>
          <a:r>
            <a:rPr lang="ar-SA" sz="2400" b="1" kern="1200" dirty="0"/>
            <a:t> ، أحرص على إمدادهم بالمعلومات الصحيحة دون المبالغة عندما يطلب رأيك </a:t>
          </a:r>
          <a:r>
            <a:rPr lang="ar-SA" sz="2400" b="1" kern="1200" dirty="0" err="1"/>
            <a:t>فى</a:t>
          </a:r>
          <a:r>
            <a:rPr lang="ar-SA" sz="2400" b="1" kern="1200" dirty="0"/>
            <a:t> هذا الشأن . </a:t>
          </a:r>
          <a:endParaRPr lang="en-US" sz="2400" b="1" kern="1200" dirty="0"/>
        </a:p>
      </dsp:txBody>
      <dsp:txXfrm>
        <a:off x="1571405" y="2287842"/>
        <a:ext cx="5427085" cy="2533170"/>
      </dsp:txXfrm>
    </dsp:sp>
    <dsp:sp modelId="{2B38E432-56AB-4C89-B698-50D962226D8C}">
      <dsp:nvSpPr>
        <dsp:cNvPr id="0" name=""/>
        <dsp:cNvSpPr/>
      </dsp:nvSpPr>
      <dsp:spPr>
        <a:xfrm>
          <a:off x="7073753" y="1683928"/>
          <a:ext cx="1478419" cy="147841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06397" y="1683928"/>
        <a:ext cx="813131" cy="11125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1/8/2024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1/8/2024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jf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jf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7.xml"/><Relationship Id="rId5" Type="http://schemas.openxmlformats.org/officeDocument/2006/relationships/hyperlink" Target="http://www.azharmedicinegirls.org/" TargetMode="External"/><Relationship Id="rId4" Type="http://schemas.openxmlformats.org/officeDocument/2006/relationships/hyperlink" Target="https://www.bing.com/ck/a?!&amp;&amp;p=edceb6f73a5291e5JmltdHM9MTY2NDE1MDQwMCZpZ3VpZD0xZTI1YTViNi1kOWJkLTZjZGQtMWFkNS1iNThkZGRiZDZhMWImaW5zaWQ9NTEzOA&amp;ptn=3&amp;hsh=3&amp;fclid=1e25a5b6-d9bd-6cdd-1ad5-b58dddbd6a1b&amp;u=a1aHR0cHM6Ly9hbGF6aGFybWVkaWNpbmVnaXJscy5jb20v&amp;ntb=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610C-17AD-4777-9C74-92E0042E4496}"/>
              </a:ext>
            </a:extLst>
          </p:cNvPr>
          <p:cNvSpPr>
            <a:spLocks noGrp="1"/>
          </p:cNvSpPr>
          <p:nvPr>
            <p:ph type="ctrTitle"/>
          </p:nvPr>
        </p:nvSpPr>
        <p:spPr>
          <a:xfrm>
            <a:off x="2221356" y="2492787"/>
            <a:ext cx="8637073" cy="708182"/>
          </a:xfrm>
        </p:spPr>
        <p:txBody>
          <a:bodyPr>
            <a:normAutofit fontScale="90000"/>
          </a:bodyPr>
          <a:lstStyle/>
          <a:p>
            <a:pPr algn="ctr" rtl="1"/>
            <a:br>
              <a:rPr lang="en-US" sz="2800" b="1" dirty="0">
                <a:solidFill>
                  <a:srgbClr val="C00000"/>
                </a:solidFill>
              </a:rPr>
            </a:br>
            <a:r>
              <a:rPr lang="ar-EG" sz="5400" b="1" dirty="0">
                <a:solidFill>
                  <a:srgbClr val="C00000"/>
                </a:solidFill>
              </a:rPr>
              <a:t>وحدة ضمان الجودة </a:t>
            </a:r>
            <a:br>
              <a:rPr lang="ar-EG" sz="5400" b="1" dirty="0">
                <a:solidFill>
                  <a:srgbClr val="C00000"/>
                </a:solidFill>
              </a:rPr>
            </a:br>
            <a:r>
              <a:rPr lang="ar-EG" sz="5400" b="1" dirty="0">
                <a:solidFill>
                  <a:srgbClr val="C00000"/>
                </a:solidFill>
              </a:rPr>
              <a:t>كلية الطب بنات (القاهرة) </a:t>
            </a:r>
            <a:br>
              <a:rPr lang="ar-EG" sz="5400" b="1" dirty="0">
                <a:solidFill>
                  <a:srgbClr val="C00000"/>
                </a:solidFill>
              </a:rPr>
            </a:br>
            <a:r>
              <a:rPr lang="ar-EG" sz="5400" b="1" dirty="0">
                <a:solidFill>
                  <a:srgbClr val="C00000"/>
                </a:solidFill>
              </a:rPr>
              <a:t>جامعة الازهر</a:t>
            </a:r>
            <a:endParaRPr lang="en-US" sz="5300" b="1" dirty="0">
              <a:solidFill>
                <a:srgbClr val="C00000"/>
              </a:solidFill>
            </a:endParaRPr>
          </a:p>
        </p:txBody>
      </p:sp>
      <p:pic>
        <p:nvPicPr>
          <p:cNvPr id="4" name="Picture 3">
            <a:extLst>
              <a:ext uri="{FF2B5EF4-FFF2-40B4-BE49-F238E27FC236}">
                <a16:creationId xmlns:a16="http://schemas.microsoft.com/office/drawing/2014/main" id="{322387AC-54AA-4C98-A4F0-5BFEE9F39287}"/>
              </a:ext>
            </a:extLst>
          </p:cNvPr>
          <p:cNvPicPr>
            <a:picLocks noChangeAspect="1"/>
          </p:cNvPicPr>
          <p:nvPr/>
        </p:nvPicPr>
        <p:blipFill rotWithShape="1">
          <a:blip r:embed="rId2"/>
          <a:srcRect l="11112" r="14097"/>
          <a:stretch/>
        </p:blipFill>
        <p:spPr>
          <a:xfrm>
            <a:off x="181294" y="39221"/>
            <a:ext cx="1531532" cy="1715678"/>
          </a:xfrm>
          <a:prstGeom prst="rect">
            <a:avLst/>
          </a:prstGeom>
        </p:spPr>
      </p:pic>
      <p:pic>
        <p:nvPicPr>
          <p:cNvPr id="6" name="Picture 5">
            <a:extLst>
              <a:ext uri="{FF2B5EF4-FFF2-40B4-BE49-F238E27FC236}">
                <a16:creationId xmlns:a16="http://schemas.microsoft.com/office/drawing/2014/main" id="{67B6976B-AA98-4B4F-9A97-5DF82DC6EDF1}"/>
              </a:ext>
            </a:extLst>
          </p:cNvPr>
          <p:cNvPicPr>
            <a:picLocks noChangeAspect="1"/>
          </p:cNvPicPr>
          <p:nvPr/>
        </p:nvPicPr>
        <p:blipFill>
          <a:blip r:embed="rId3"/>
          <a:stretch>
            <a:fillRect/>
          </a:stretch>
        </p:blipFill>
        <p:spPr>
          <a:xfrm>
            <a:off x="10574441" y="131294"/>
            <a:ext cx="1531532" cy="1531532"/>
          </a:xfrm>
          <a:prstGeom prst="rect">
            <a:avLst/>
          </a:prstGeom>
        </p:spPr>
      </p:pic>
      <p:pic>
        <p:nvPicPr>
          <p:cNvPr id="7" name="Picture 6">
            <a:extLst>
              <a:ext uri="{FF2B5EF4-FFF2-40B4-BE49-F238E27FC236}">
                <a16:creationId xmlns:a16="http://schemas.microsoft.com/office/drawing/2014/main" id="{0F5785AE-FFD1-4F4D-B913-8E99B2ABA5C3}"/>
              </a:ext>
            </a:extLst>
          </p:cNvPr>
          <p:cNvPicPr>
            <a:picLocks noChangeAspect="1"/>
          </p:cNvPicPr>
          <p:nvPr/>
        </p:nvPicPr>
        <p:blipFill>
          <a:blip r:embed="rId4"/>
          <a:stretch>
            <a:fillRect/>
          </a:stretch>
        </p:blipFill>
        <p:spPr>
          <a:xfrm>
            <a:off x="3572758" y="3708281"/>
            <a:ext cx="6108570" cy="1777254"/>
          </a:xfrm>
          <a:prstGeom prst="rect">
            <a:avLst/>
          </a:prstGeom>
        </p:spPr>
      </p:pic>
    </p:spTree>
    <p:extLst>
      <p:ext uri="{BB962C8B-B14F-4D97-AF65-F5344CB8AC3E}">
        <p14:creationId xmlns:p14="http://schemas.microsoft.com/office/powerpoint/2010/main" val="300002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422C-BD29-441A-8BD6-5CE7ED4C4033}"/>
              </a:ext>
            </a:extLst>
          </p:cNvPr>
          <p:cNvSpPr>
            <a:spLocks noGrp="1"/>
          </p:cNvSpPr>
          <p:nvPr>
            <p:ph type="title"/>
          </p:nvPr>
        </p:nvSpPr>
        <p:spPr/>
        <p:txBody>
          <a:bodyPr>
            <a:normAutofit fontScale="90000"/>
          </a:bodyPr>
          <a:lstStyle/>
          <a:p>
            <a:pPr algn="ctr" rtl="1"/>
            <a:r>
              <a:rPr lang="ar-EG" sz="4000" b="1" dirty="0">
                <a:solidFill>
                  <a:srgbClr val="C00000"/>
                </a:solidFill>
              </a:rPr>
              <a:t>ل</a:t>
            </a:r>
            <a:r>
              <a:rPr lang="ar-SA" sz="4000" b="1" dirty="0">
                <a:solidFill>
                  <a:srgbClr val="C00000"/>
                </a:solidFill>
              </a:rPr>
              <a:t>ماذا ننشـد الجودة في التعليم ؟</a:t>
            </a:r>
            <a:br>
              <a:rPr lang="en-US" dirty="0"/>
            </a:br>
            <a:endParaRPr lang="en-US" dirty="0"/>
          </a:p>
        </p:txBody>
      </p:sp>
      <p:sp>
        <p:nvSpPr>
          <p:cNvPr id="3" name="Content Placeholder 2">
            <a:extLst>
              <a:ext uri="{FF2B5EF4-FFF2-40B4-BE49-F238E27FC236}">
                <a16:creationId xmlns:a16="http://schemas.microsoft.com/office/drawing/2014/main" id="{9824E960-6A0F-49AD-BF4F-95C89187286E}"/>
              </a:ext>
            </a:extLst>
          </p:cNvPr>
          <p:cNvSpPr>
            <a:spLocks noGrp="1"/>
          </p:cNvSpPr>
          <p:nvPr>
            <p:ph idx="1"/>
          </p:nvPr>
        </p:nvSpPr>
        <p:spPr>
          <a:xfrm>
            <a:off x="320511" y="2015732"/>
            <a:ext cx="11481848" cy="3450613"/>
          </a:xfrm>
        </p:spPr>
        <p:txBody>
          <a:bodyPr/>
          <a:lstStyle/>
          <a:p>
            <a:pPr algn="r" rtl="1">
              <a:lnSpc>
                <a:spcPct val="150000"/>
              </a:lnSpc>
            </a:pPr>
            <a:r>
              <a:rPr lang="ar-SA" sz="2800" b="1" dirty="0">
                <a:solidFill>
                  <a:srgbClr val="FF0000"/>
                </a:solidFill>
              </a:rPr>
              <a:t>لضمان حق الطالب </a:t>
            </a:r>
            <a:r>
              <a:rPr lang="ar-SA" sz="2800" b="1" dirty="0"/>
              <a:t>في الحصول علي تعليم جيد</a:t>
            </a:r>
          </a:p>
          <a:p>
            <a:pPr algn="r" rtl="1">
              <a:lnSpc>
                <a:spcPct val="150000"/>
              </a:lnSpc>
            </a:pPr>
            <a:r>
              <a:rPr lang="ar-SA" sz="2800" b="1" dirty="0"/>
              <a:t> </a:t>
            </a:r>
            <a:r>
              <a:rPr lang="ar-SA" sz="2800" b="1" dirty="0">
                <a:solidFill>
                  <a:srgbClr val="FF0000"/>
                </a:solidFill>
              </a:rPr>
              <a:t>ولضمان حق المجتمع </a:t>
            </a:r>
            <a:r>
              <a:rPr lang="ar-SA" sz="2800" b="1" dirty="0"/>
              <a:t>في الحصول علي خريجين يقابلون توقعاته واحتياجاته</a:t>
            </a:r>
          </a:p>
          <a:p>
            <a:pPr algn="r" rtl="1">
              <a:lnSpc>
                <a:spcPct val="150000"/>
              </a:lnSpc>
            </a:pPr>
            <a:r>
              <a:rPr lang="ar-SA" sz="2800" b="1" dirty="0"/>
              <a:t> </a:t>
            </a:r>
            <a:r>
              <a:rPr lang="ar-SA" sz="2800" b="1" dirty="0">
                <a:solidFill>
                  <a:srgbClr val="FF0000"/>
                </a:solidFill>
              </a:rPr>
              <a:t>ولاكتساب ثقة المجتمع </a:t>
            </a:r>
            <a:r>
              <a:rPr lang="ar-SA" sz="2800" b="1" dirty="0"/>
              <a:t>المحلي والإقليمي والدولي في نتائج ومخرجات التعليم العالي</a:t>
            </a:r>
          </a:p>
          <a:p>
            <a:pPr algn="r" rtl="1"/>
            <a:endParaRPr lang="en-US" dirty="0"/>
          </a:p>
        </p:txBody>
      </p:sp>
      <p:pic>
        <p:nvPicPr>
          <p:cNvPr id="4" name="Picture 3">
            <a:extLst>
              <a:ext uri="{FF2B5EF4-FFF2-40B4-BE49-F238E27FC236}">
                <a16:creationId xmlns:a16="http://schemas.microsoft.com/office/drawing/2014/main" id="{8BF73BC8-5D56-47DC-A302-AC660192CC9A}"/>
              </a:ext>
            </a:extLst>
          </p:cNvPr>
          <p:cNvPicPr>
            <a:picLocks noChangeAspect="1"/>
          </p:cNvPicPr>
          <p:nvPr/>
        </p:nvPicPr>
        <p:blipFill>
          <a:blip r:embed="rId2"/>
          <a:stretch>
            <a:fillRect/>
          </a:stretch>
        </p:blipFill>
        <p:spPr>
          <a:xfrm>
            <a:off x="10576876" y="120355"/>
            <a:ext cx="1531532" cy="1531532"/>
          </a:xfrm>
          <a:prstGeom prst="rect">
            <a:avLst/>
          </a:prstGeom>
        </p:spPr>
      </p:pic>
      <p:pic>
        <p:nvPicPr>
          <p:cNvPr id="5" name="Picture 4">
            <a:extLst>
              <a:ext uri="{FF2B5EF4-FFF2-40B4-BE49-F238E27FC236}">
                <a16:creationId xmlns:a16="http://schemas.microsoft.com/office/drawing/2014/main" id="{BB8EE072-979C-4075-A8BA-CC59083DBAE0}"/>
              </a:ext>
            </a:extLst>
          </p:cNvPr>
          <p:cNvPicPr>
            <a:picLocks noChangeAspect="1"/>
          </p:cNvPicPr>
          <p:nvPr/>
        </p:nvPicPr>
        <p:blipFill rotWithShape="1">
          <a:blip r:embed="rId3"/>
          <a:srcRect l="11112" r="14097"/>
          <a:stretch/>
        </p:blipFill>
        <p:spPr>
          <a:xfrm>
            <a:off x="115316" y="114349"/>
            <a:ext cx="1445134" cy="1618892"/>
          </a:xfrm>
          <a:prstGeom prst="rect">
            <a:avLst/>
          </a:prstGeom>
        </p:spPr>
      </p:pic>
      <p:pic>
        <p:nvPicPr>
          <p:cNvPr id="6" name="Picture 5">
            <a:extLst>
              <a:ext uri="{FF2B5EF4-FFF2-40B4-BE49-F238E27FC236}">
                <a16:creationId xmlns:a16="http://schemas.microsoft.com/office/drawing/2014/main" id="{4A2A051B-6EB0-4154-9490-1290A8CA890A}"/>
              </a:ext>
            </a:extLst>
          </p:cNvPr>
          <p:cNvPicPr>
            <a:picLocks noChangeAspect="1"/>
          </p:cNvPicPr>
          <p:nvPr/>
        </p:nvPicPr>
        <p:blipFill>
          <a:blip r:embed="rId4"/>
          <a:stretch>
            <a:fillRect/>
          </a:stretch>
        </p:blipFill>
        <p:spPr>
          <a:xfrm>
            <a:off x="115316" y="4199607"/>
            <a:ext cx="2797564" cy="1882155"/>
          </a:xfrm>
          <a:prstGeom prst="rect">
            <a:avLst/>
          </a:prstGeom>
        </p:spPr>
      </p:pic>
    </p:spTree>
    <p:extLst>
      <p:ext uri="{BB962C8B-B14F-4D97-AF65-F5344CB8AC3E}">
        <p14:creationId xmlns:p14="http://schemas.microsoft.com/office/powerpoint/2010/main" val="363916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8124-6478-496A-A647-B990A91AE459}"/>
              </a:ext>
            </a:extLst>
          </p:cNvPr>
          <p:cNvSpPr>
            <a:spLocks noGrp="1"/>
          </p:cNvSpPr>
          <p:nvPr>
            <p:ph type="title"/>
          </p:nvPr>
        </p:nvSpPr>
        <p:spPr/>
        <p:txBody>
          <a:bodyPr>
            <a:normAutofit/>
          </a:bodyPr>
          <a:lstStyle/>
          <a:p>
            <a:pPr algn="ctr" rtl="1"/>
            <a:r>
              <a:rPr lang="ar-SA" sz="4000" b="1" dirty="0">
                <a:solidFill>
                  <a:srgbClr val="C00000"/>
                </a:solidFill>
              </a:rPr>
              <a:t>ما معني أن أتخرج من كلية معتمدة ؟</a:t>
            </a:r>
            <a:endParaRPr lang="en-US" sz="4000" b="1" dirty="0">
              <a:solidFill>
                <a:srgbClr val="C00000"/>
              </a:solidFill>
            </a:endParaRPr>
          </a:p>
        </p:txBody>
      </p:sp>
      <p:sp>
        <p:nvSpPr>
          <p:cNvPr id="3" name="Content Placeholder 2">
            <a:extLst>
              <a:ext uri="{FF2B5EF4-FFF2-40B4-BE49-F238E27FC236}">
                <a16:creationId xmlns:a16="http://schemas.microsoft.com/office/drawing/2014/main" id="{7F9A9E14-2900-4CF0-BD9D-1E45E251697F}"/>
              </a:ext>
            </a:extLst>
          </p:cNvPr>
          <p:cNvSpPr>
            <a:spLocks noGrp="1"/>
          </p:cNvSpPr>
          <p:nvPr>
            <p:ph idx="1"/>
          </p:nvPr>
        </p:nvSpPr>
        <p:spPr/>
        <p:txBody>
          <a:bodyPr/>
          <a:lstStyle/>
          <a:p>
            <a:pPr algn="r" rtl="1"/>
            <a:r>
              <a:rPr lang="ar-SA" sz="3200" b="1" dirty="0"/>
              <a:t>إن حصول كليتك علي الاعتماد </a:t>
            </a:r>
            <a:r>
              <a:rPr lang="ar-SA" sz="3200" b="1" dirty="0">
                <a:solidFill>
                  <a:srgbClr val="FF0000"/>
                </a:solidFill>
              </a:rPr>
              <a:t>يكسبها ثقة المجتمع </a:t>
            </a:r>
            <a:r>
              <a:rPr lang="ar-SA" sz="3200" b="1" dirty="0"/>
              <a:t>ويجعل الشهادة الصادرة عنها محل تقدير من سوق العمل .</a:t>
            </a:r>
            <a:endParaRPr lang="en-US" sz="3200" b="1" dirty="0"/>
          </a:p>
          <a:p>
            <a:pPr algn="r" rtl="1"/>
            <a:r>
              <a:rPr lang="ar-SA" sz="3200" b="1" dirty="0"/>
              <a:t>الطلاب الذين يتخرجون في جامعات </a:t>
            </a:r>
            <a:r>
              <a:rPr lang="ar-EG" sz="3200" b="1" dirty="0"/>
              <a:t>معتمدة</a:t>
            </a:r>
            <a:r>
              <a:rPr lang="ar-SA" sz="3200" b="1" dirty="0"/>
              <a:t> تحقق متطلبات الجودة </a:t>
            </a:r>
            <a:r>
              <a:rPr lang="ar-SA" sz="3200" b="1" dirty="0">
                <a:solidFill>
                  <a:srgbClr val="FF0000"/>
                </a:solidFill>
              </a:rPr>
              <a:t>تتوافر لهم فرص</a:t>
            </a:r>
            <a:r>
              <a:rPr lang="en-US" sz="3200" b="1" dirty="0">
                <a:solidFill>
                  <a:srgbClr val="FF0000"/>
                </a:solidFill>
              </a:rPr>
              <a:t>  </a:t>
            </a:r>
            <a:r>
              <a:rPr lang="ar-SA" sz="3200" b="1" dirty="0">
                <a:solidFill>
                  <a:srgbClr val="FF0000"/>
                </a:solidFill>
              </a:rPr>
              <a:t>عمل أفضل </a:t>
            </a:r>
            <a:r>
              <a:rPr lang="ar-SA" sz="3200" b="1" dirty="0"/>
              <a:t>من غيرهم، سواء في بلدهم أو خارجها</a:t>
            </a:r>
          </a:p>
          <a:p>
            <a:pPr algn="l" rtl="1"/>
            <a:endParaRPr lang="en-US" dirty="0"/>
          </a:p>
        </p:txBody>
      </p:sp>
      <p:pic>
        <p:nvPicPr>
          <p:cNvPr id="4" name="Picture 3">
            <a:extLst>
              <a:ext uri="{FF2B5EF4-FFF2-40B4-BE49-F238E27FC236}">
                <a16:creationId xmlns:a16="http://schemas.microsoft.com/office/drawing/2014/main" id="{81E9D851-3A09-4F1D-BAA7-57CA457BD3D7}"/>
              </a:ext>
            </a:extLst>
          </p:cNvPr>
          <p:cNvPicPr>
            <a:picLocks noChangeAspect="1"/>
          </p:cNvPicPr>
          <p:nvPr/>
        </p:nvPicPr>
        <p:blipFill>
          <a:blip r:embed="rId2"/>
          <a:stretch>
            <a:fillRect/>
          </a:stretch>
        </p:blipFill>
        <p:spPr>
          <a:xfrm>
            <a:off x="10510889" y="38753"/>
            <a:ext cx="1531532" cy="1531532"/>
          </a:xfrm>
          <a:prstGeom prst="rect">
            <a:avLst/>
          </a:prstGeom>
        </p:spPr>
      </p:pic>
      <p:pic>
        <p:nvPicPr>
          <p:cNvPr id="5" name="Picture 4">
            <a:extLst>
              <a:ext uri="{FF2B5EF4-FFF2-40B4-BE49-F238E27FC236}">
                <a16:creationId xmlns:a16="http://schemas.microsoft.com/office/drawing/2014/main" id="{43917D82-A6BE-455A-B42C-AABC181811C0}"/>
              </a:ext>
            </a:extLst>
          </p:cNvPr>
          <p:cNvPicPr>
            <a:picLocks noChangeAspect="1"/>
          </p:cNvPicPr>
          <p:nvPr/>
        </p:nvPicPr>
        <p:blipFill rotWithShape="1">
          <a:blip r:embed="rId3"/>
          <a:srcRect l="11112" r="14097"/>
          <a:stretch/>
        </p:blipFill>
        <p:spPr>
          <a:xfrm>
            <a:off x="149579" y="101414"/>
            <a:ext cx="1445134" cy="1618892"/>
          </a:xfrm>
          <a:prstGeom prst="rect">
            <a:avLst/>
          </a:prstGeom>
        </p:spPr>
      </p:pic>
    </p:spTree>
    <p:extLst>
      <p:ext uri="{BB962C8B-B14F-4D97-AF65-F5344CB8AC3E}">
        <p14:creationId xmlns:p14="http://schemas.microsoft.com/office/powerpoint/2010/main" val="346553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E3104-D441-4B65-9FC1-0BBF58487EE4}"/>
              </a:ext>
            </a:extLst>
          </p:cNvPr>
          <p:cNvPicPr>
            <a:picLocks noChangeAspect="1"/>
          </p:cNvPicPr>
          <p:nvPr/>
        </p:nvPicPr>
        <p:blipFill>
          <a:blip r:embed="rId2"/>
          <a:stretch>
            <a:fillRect/>
          </a:stretch>
        </p:blipFill>
        <p:spPr>
          <a:xfrm>
            <a:off x="10501461" y="95528"/>
            <a:ext cx="1531532" cy="1531532"/>
          </a:xfrm>
          <a:prstGeom prst="rect">
            <a:avLst/>
          </a:prstGeom>
        </p:spPr>
      </p:pic>
      <p:sp>
        <p:nvSpPr>
          <p:cNvPr id="4" name="Title 3">
            <a:extLst>
              <a:ext uri="{FF2B5EF4-FFF2-40B4-BE49-F238E27FC236}">
                <a16:creationId xmlns:a16="http://schemas.microsoft.com/office/drawing/2014/main" id="{6E7B814D-C492-4569-B385-5648D842C336}"/>
              </a:ext>
            </a:extLst>
          </p:cNvPr>
          <p:cNvSpPr>
            <a:spLocks noGrp="1"/>
          </p:cNvSpPr>
          <p:nvPr>
            <p:ph type="title"/>
          </p:nvPr>
        </p:nvSpPr>
        <p:spPr/>
        <p:txBody>
          <a:bodyPr>
            <a:normAutofit/>
          </a:bodyPr>
          <a:lstStyle/>
          <a:p>
            <a:pPr algn="ctr" rtl="1"/>
            <a:r>
              <a:rPr lang="en-GB" sz="4000" b="1" dirty="0" err="1">
                <a:solidFill>
                  <a:srgbClr val="C00000"/>
                </a:solidFill>
              </a:rPr>
              <a:t>دور</a:t>
            </a:r>
            <a:r>
              <a:rPr lang="ar-EG" sz="4000" b="1" dirty="0">
                <a:solidFill>
                  <a:srgbClr val="C00000"/>
                </a:solidFill>
              </a:rPr>
              <a:t>الطالب</a:t>
            </a:r>
            <a:r>
              <a:rPr lang="en-GB" sz="4000" b="1" dirty="0">
                <a:solidFill>
                  <a:srgbClr val="C00000"/>
                </a:solidFill>
              </a:rPr>
              <a:t> </a:t>
            </a:r>
            <a:r>
              <a:rPr lang="en-GB" sz="4000" b="1" dirty="0" err="1">
                <a:solidFill>
                  <a:srgbClr val="C00000"/>
                </a:solidFill>
              </a:rPr>
              <a:t>فى</a:t>
            </a:r>
            <a:r>
              <a:rPr lang="en-GB" sz="4000" b="1" dirty="0">
                <a:solidFill>
                  <a:srgbClr val="C00000"/>
                </a:solidFill>
              </a:rPr>
              <a:t> </a:t>
            </a:r>
            <a:r>
              <a:rPr lang="en-GB" sz="4000" b="1" dirty="0" err="1">
                <a:solidFill>
                  <a:srgbClr val="C00000"/>
                </a:solidFill>
              </a:rPr>
              <a:t>ضمان</a:t>
            </a:r>
            <a:r>
              <a:rPr lang="en-GB" sz="4000" b="1" dirty="0">
                <a:solidFill>
                  <a:srgbClr val="C00000"/>
                </a:solidFill>
              </a:rPr>
              <a:t> </a:t>
            </a:r>
            <a:r>
              <a:rPr lang="en-GB" sz="4000" b="1" dirty="0" err="1">
                <a:solidFill>
                  <a:srgbClr val="C00000"/>
                </a:solidFill>
              </a:rPr>
              <a:t>الجودة</a:t>
            </a:r>
            <a:r>
              <a:rPr lang="ar-EG" sz="4000" b="1" dirty="0">
                <a:solidFill>
                  <a:srgbClr val="C00000"/>
                </a:solidFill>
              </a:rPr>
              <a:t> و الاعتماد</a:t>
            </a:r>
            <a:endParaRPr lang="en-US" sz="4000" dirty="0"/>
          </a:p>
        </p:txBody>
      </p:sp>
      <p:sp>
        <p:nvSpPr>
          <p:cNvPr id="5" name="Content Placeholder 4">
            <a:extLst>
              <a:ext uri="{FF2B5EF4-FFF2-40B4-BE49-F238E27FC236}">
                <a16:creationId xmlns:a16="http://schemas.microsoft.com/office/drawing/2014/main" id="{CF0CB7C2-3576-4F21-A911-CAC128BC61CD}"/>
              </a:ext>
            </a:extLst>
          </p:cNvPr>
          <p:cNvSpPr>
            <a:spLocks noGrp="1"/>
          </p:cNvSpPr>
          <p:nvPr>
            <p:ph idx="1"/>
          </p:nvPr>
        </p:nvSpPr>
        <p:spPr>
          <a:xfrm>
            <a:off x="1451579" y="2081720"/>
            <a:ext cx="9603275" cy="3450613"/>
          </a:xfrm>
        </p:spPr>
        <p:txBody>
          <a:bodyPr/>
          <a:lstStyle/>
          <a:p>
            <a:pPr marL="0" indent="0" algn="ctr" rtl="1">
              <a:buNone/>
            </a:pPr>
            <a:r>
              <a:rPr lang="ar-SA" sz="3200" b="1" dirty="0"/>
              <a:t>وفى ضوء ما تقدم فإنه يمكن بلورة دورك </a:t>
            </a:r>
            <a:r>
              <a:rPr lang="ar-SA" sz="3200" b="1" dirty="0" err="1"/>
              <a:t>الأساسى</a:t>
            </a:r>
            <a:r>
              <a:rPr lang="ar-SA" sz="3200" b="1" dirty="0"/>
              <a:t> </a:t>
            </a:r>
            <a:r>
              <a:rPr lang="ar-SA" sz="3200" b="1" dirty="0" err="1"/>
              <a:t>فى</a:t>
            </a:r>
            <a:r>
              <a:rPr lang="ar-SA" sz="3200" b="1" dirty="0"/>
              <a:t> تطبيق نظم جودة التعليم بكليتك </a:t>
            </a:r>
            <a:r>
              <a:rPr lang="ar-SA" sz="3200" b="1" dirty="0" err="1"/>
              <a:t>فى</a:t>
            </a:r>
            <a:r>
              <a:rPr lang="ar-SA" sz="3200" b="1" dirty="0"/>
              <a:t> المحاور الآتية</a:t>
            </a:r>
            <a:endParaRPr lang="en-US" sz="3200" b="1" dirty="0"/>
          </a:p>
          <a:p>
            <a:endParaRPr lang="en-US" dirty="0"/>
          </a:p>
        </p:txBody>
      </p:sp>
      <p:pic>
        <p:nvPicPr>
          <p:cNvPr id="6" name="Picture 5">
            <a:extLst>
              <a:ext uri="{FF2B5EF4-FFF2-40B4-BE49-F238E27FC236}">
                <a16:creationId xmlns:a16="http://schemas.microsoft.com/office/drawing/2014/main" id="{01FD60D2-14A6-4634-B2F6-A28D5C74CA7F}"/>
              </a:ext>
            </a:extLst>
          </p:cNvPr>
          <p:cNvPicPr>
            <a:picLocks noChangeAspect="1"/>
          </p:cNvPicPr>
          <p:nvPr/>
        </p:nvPicPr>
        <p:blipFill rotWithShape="1">
          <a:blip r:embed="rId3"/>
          <a:srcRect l="11112" r="14097"/>
          <a:stretch/>
        </p:blipFill>
        <p:spPr>
          <a:xfrm>
            <a:off x="159007" y="95528"/>
            <a:ext cx="1445134" cy="1618892"/>
          </a:xfrm>
          <a:prstGeom prst="rect">
            <a:avLst/>
          </a:prstGeom>
        </p:spPr>
      </p:pic>
      <p:pic>
        <p:nvPicPr>
          <p:cNvPr id="2" name="Picture 1">
            <a:extLst>
              <a:ext uri="{FF2B5EF4-FFF2-40B4-BE49-F238E27FC236}">
                <a16:creationId xmlns:a16="http://schemas.microsoft.com/office/drawing/2014/main" id="{74253AA9-F398-439B-B749-8610B3650F52}"/>
              </a:ext>
            </a:extLst>
          </p:cNvPr>
          <p:cNvPicPr>
            <a:picLocks noChangeAspect="1"/>
          </p:cNvPicPr>
          <p:nvPr/>
        </p:nvPicPr>
        <p:blipFill>
          <a:blip r:embed="rId4"/>
          <a:stretch>
            <a:fillRect/>
          </a:stretch>
        </p:blipFill>
        <p:spPr>
          <a:xfrm>
            <a:off x="3299382" y="3288337"/>
            <a:ext cx="5561814" cy="2765144"/>
          </a:xfrm>
          <a:prstGeom prst="rect">
            <a:avLst/>
          </a:prstGeom>
        </p:spPr>
      </p:pic>
    </p:spTree>
    <p:extLst>
      <p:ext uri="{BB962C8B-B14F-4D97-AF65-F5344CB8AC3E}">
        <p14:creationId xmlns:p14="http://schemas.microsoft.com/office/powerpoint/2010/main" val="93038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08D7-9BF2-41BD-AB7E-70A26CFC575C}"/>
              </a:ext>
            </a:extLst>
          </p:cNvPr>
          <p:cNvSpPr>
            <a:spLocks noGrp="1"/>
          </p:cNvSpPr>
          <p:nvPr>
            <p:ph type="title"/>
          </p:nvPr>
        </p:nvSpPr>
        <p:spPr/>
        <p:txBody>
          <a:bodyPr>
            <a:normAutofit/>
          </a:bodyPr>
          <a:lstStyle/>
          <a:p>
            <a:pPr algn="ctr" rtl="1"/>
            <a:r>
              <a:rPr lang="en-GB" sz="4000" b="1" dirty="0" err="1">
                <a:solidFill>
                  <a:srgbClr val="C00000"/>
                </a:solidFill>
              </a:rPr>
              <a:t>دور</a:t>
            </a:r>
            <a:r>
              <a:rPr lang="ar-EG" sz="4000" b="1" dirty="0">
                <a:solidFill>
                  <a:srgbClr val="C00000"/>
                </a:solidFill>
              </a:rPr>
              <a:t>الطالب</a:t>
            </a:r>
            <a:r>
              <a:rPr lang="en-GB" sz="4000" b="1" dirty="0">
                <a:solidFill>
                  <a:srgbClr val="C00000"/>
                </a:solidFill>
              </a:rPr>
              <a:t> </a:t>
            </a:r>
            <a:r>
              <a:rPr lang="en-GB" sz="4000" b="1" dirty="0" err="1">
                <a:solidFill>
                  <a:srgbClr val="C00000"/>
                </a:solidFill>
              </a:rPr>
              <a:t>فى</a:t>
            </a:r>
            <a:r>
              <a:rPr lang="en-GB" sz="4000" b="1" dirty="0">
                <a:solidFill>
                  <a:srgbClr val="C00000"/>
                </a:solidFill>
              </a:rPr>
              <a:t> </a:t>
            </a:r>
            <a:r>
              <a:rPr lang="en-GB" sz="4000" b="1" dirty="0" err="1">
                <a:solidFill>
                  <a:srgbClr val="C00000"/>
                </a:solidFill>
              </a:rPr>
              <a:t>ضمان</a:t>
            </a:r>
            <a:r>
              <a:rPr lang="en-GB" sz="4000" b="1" dirty="0">
                <a:solidFill>
                  <a:srgbClr val="C00000"/>
                </a:solidFill>
              </a:rPr>
              <a:t> </a:t>
            </a:r>
            <a:r>
              <a:rPr lang="en-GB" sz="4000" b="1" dirty="0" err="1">
                <a:solidFill>
                  <a:srgbClr val="C00000"/>
                </a:solidFill>
              </a:rPr>
              <a:t>الجودة</a:t>
            </a:r>
            <a:r>
              <a:rPr lang="ar-EG" sz="4000" b="1" dirty="0">
                <a:solidFill>
                  <a:srgbClr val="C00000"/>
                </a:solidFill>
              </a:rPr>
              <a:t> و الاعتماد</a:t>
            </a:r>
            <a:endParaRPr lang="en-US" sz="4000" dirty="0"/>
          </a:p>
        </p:txBody>
      </p:sp>
      <p:sp>
        <p:nvSpPr>
          <p:cNvPr id="3" name="Content Placeholder 2">
            <a:extLst>
              <a:ext uri="{FF2B5EF4-FFF2-40B4-BE49-F238E27FC236}">
                <a16:creationId xmlns:a16="http://schemas.microsoft.com/office/drawing/2014/main" id="{8DFBB63A-5BB9-4FB5-B4E3-CEEA30BB1775}"/>
              </a:ext>
            </a:extLst>
          </p:cNvPr>
          <p:cNvSpPr>
            <a:spLocks noGrp="1"/>
          </p:cNvSpPr>
          <p:nvPr>
            <p:ph idx="1"/>
          </p:nvPr>
        </p:nvSpPr>
        <p:spPr>
          <a:xfrm>
            <a:off x="1451579" y="1797192"/>
            <a:ext cx="9603275" cy="4199727"/>
          </a:xfrm>
        </p:spPr>
        <p:txBody>
          <a:bodyPr>
            <a:noAutofit/>
          </a:bodyPr>
          <a:lstStyle/>
          <a:p>
            <a:pPr algn="r" rtl="1">
              <a:lnSpc>
                <a:spcPct val="150000"/>
              </a:lnSpc>
            </a:pPr>
            <a:r>
              <a:rPr lang="ar-SA" sz="2400" b="1" dirty="0">
                <a:solidFill>
                  <a:srgbClr val="FF0000"/>
                </a:solidFill>
              </a:rPr>
              <a:t>تعرف</a:t>
            </a:r>
            <a:r>
              <a:rPr lang="ar-EG" sz="2400" b="1" dirty="0">
                <a:solidFill>
                  <a:srgbClr val="FF0000"/>
                </a:solidFill>
              </a:rPr>
              <a:t> </a:t>
            </a:r>
            <a:r>
              <a:rPr lang="ar-EG" sz="2400" b="1" dirty="0"/>
              <a:t>على</a:t>
            </a:r>
            <a:r>
              <a:rPr lang="ar-SA" sz="2400" b="1" dirty="0">
                <a:solidFill>
                  <a:srgbClr val="FF0000"/>
                </a:solidFill>
              </a:rPr>
              <a:t> رسالة الكلية</a:t>
            </a:r>
            <a:r>
              <a:rPr lang="ar-SA" sz="2400" b="1" dirty="0"/>
              <a:t> وخطتها المستقبلية. </a:t>
            </a:r>
            <a:endParaRPr lang="ar-EG" sz="2400" b="1" dirty="0">
              <a:solidFill>
                <a:srgbClr val="FF0000"/>
              </a:solidFill>
            </a:endParaRPr>
          </a:p>
          <a:p>
            <a:pPr lvl="0" algn="r" rtl="1">
              <a:lnSpc>
                <a:spcPct val="150000"/>
              </a:lnSpc>
            </a:pPr>
            <a:r>
              <a:rPr lang="ar-SA" sz="2400" b="1" dirty="0">
                <a:solidFill>
                  <a:srgbClr val="FF0000"/>
                </a:solidFill>
              </a:rPr>
              <a:t>اسأل </a:t>
            </a:r>
            <a:r>
              <a:rPr lang="ar-SA" sz="2400" b="1" dirty="0"/>
              <a:t>أستاذ كل مقرر تقوم بدراسته عن </a:t>
            </a:r>
            <a:r>
              <a:rPr lang="ar-SA" sz="2400" b="1" u="sng" dirty="0">
                <a:solidFill>
                  <a:srgbClr val="FF0000"/>
                </a:solidFill>
              </a:rPr>
              <a:t>مخرجات التعلم </a:t>
            </a:r>
            <a:r>
              <a:rPr lang="ar-SA" sz="2400" b="1" dirty="0"/>
              <a:t>منه. </a:t>
            </a:r>
            <a:endParaRPr lang="en-US" sz="2400" b="1" dirty="0"/>
          </a:p>
          <a:p>
            <a:pPr lvl="0" algn="r" rtl="1">
              <a:lnSpc>
                <a:spcPct val="150000"/>
              </a:lnSpc>
            </a:pPr>
            <a:r>
              <a:rPr lang="ar-SA" sz="2400" b="1" dirty="0">
                <a:solidFill>
                  <a:srgbClr val="FF0000"/>
                </a:solidFill>
              </a:rPr>
              <a:t>اسأل</a:t>
            </a:r>
            <a:r>
              <a:rPr lang="ar-SA" sz="2400" b="1" dirty="0"/>
              <a:t> عن </a:t>
            </a:r>
            <a:r>
              <a:rPr lang="ar-SA" sz="2400" b="1" u="sng" dirty="0">
                <a:solidFill>
                  <a:srgbClr val="FF0000"/>
                </a:solidFill>
              </a:rPr>
              <a:t>توصيف البرنامج </a:t>
            </a:r>
            <a:r>
              <a:rPr lang="ar-SA" sz="2400" b="1" dirty="0"/>
              <a:t>الذي تدرس مقرراته. </a:t>
            </a:r>
            <a:endParaRPr lang="en-US" sz="2400" b="1" dirty="0"/>
          </a:p>
          <a:p>
            <a:pPr lvl="0" algn="r" rtl="1">
              <a:lnSpc>
                <a:spcPct val="150000"/>
              </a:lnSpc>
            </a:pPr>
            <a:r>
              <a:rPr lang="ar-SA" sz="2400" b="1" dirty="0">
                <a:solidFill>
                  <a:srgbClr val="FF0000"/>
                </a:solidFill>
              </a:rPr>
              <a:t>ساعد</a:t>
            </a:r>
            <a:r>
              <a:rPr lang="ar-SA" sz="2400" b="1" dirty="0"/>
              <a:t> أساتذتك في عمليتي التعليم والتعلم بأن </a:t>
            </a:r>
            <a:r>
              <a:rPr lang="ar-SA" sz="2400" b="1" u="sng" dirty="0">
                <a:solidFill>
                  <a:srgbClr val="FF0000"/>
                </a:solidFill>
              </a:rPr>
              <a:t>تؤدي ما يسند إليك من تكليفات </a:t>
            </a:r>
            <a:r>
              <a:rPr lang="ar-SA" sz="2400" b="1" dirty="0"/>
              <a:t>وقراءات وشارك بفاعلية في المناقشات . </a:t>
            </a:r>
            <a:endParaRPr lang="en-US" sz="2400" b="1" dirty="0"/>
          </a:p>
          <a:p>
            <a:pPr lvl="0" algn="r" rtl="1">
              <a:lnSpc>
                <a:spcPct val="150000"/>
              </a:lnSpc>
            </a:pPr>
            <a:r>
              <a:rPr lang="ar-SA" sz="2400" b="1" dirty="0">
                <a:solidFill>
                  <a:srgbClr val="FF0000"/>
                </a:solidFill>
              </a:rPr>
              <a:t>تفاعل </a:t>
            </a:r>
            <a:r>
              <a:rPr lang="ar-SA" sz="2400" b="1" dirty="0"/>
              <a:t>مع أساتذتك لتطبيق </a:t>
            </a:r>
            <a:r>
              <a:rPr lang="ar-SA" sz="2400" b="1" dirty="0">
                <a:solidFill>
                  <a:srgbClr val="FF0000"/>
                </a:solidFill>
              </a:rPr>
              <a:t>أساليب التعلم الحديثة </a:t>
            </a:r>
            <a:r>
              <a:rPr lang="ar-SA" sz="2400" b="1" dirty="0"/>
              <a:t>(( </a:t>
            </a:r>
            <a:r>
              <a:rPr lang="ar-SA" sz="2400" b="1" dirty="0">
                <a:solidFill>
                  <a:srgbClr val="C00000"/>
                </a:solidFill>
              </a:rPr>
              <a:t>التعليم الالكتروني والتعليم الذاتي </a:t>
            </a:r>
            <a:r>
              <a:rPr lang="ar-SA" sz="2400" b="1" dirty="0"/>
              <a:t>)) والتي تهدف إلي تسليحك بمهارات أساسية يطلبها سوق العمل. </a:t>
            </a:r>
          </a:p>
          <a:p>
            <a:pPr algn="r" rtl="1">
              <a:lnSpc>
                <a:spcPct val="150000"/>
              </a:lnSpc>
            </a:pPr>
            <a:endParaRPr lang="ar-SA" sz="2400" b="1" dirty="0"/>
          </a:p>
          <a:p>
            <a:pPr algn="r" rtl="1">
              <a:lnSpc>
                <a:spcPct val="150000"/>
              </a:lnSpc>
            </a:pPr>
            <a:endParaRPr lang="en-US" sz="2400" dirty="0"/>
          </a:p>
        </p:txBody>
      </p:sp>
      <p:pic>
        <p:nvPicPr>
          <p:cNvPr id="4" name="Picture 3">
            <a:extLst>
              <a:ext uri="{FF2B5EF4-FFF2-40B4-BE49-F238E27FC236}">
                <a16:creationId xmlns:a16="http://schemas.microsoft.com/office/drawing/2014/main" id="{31EA11EF-9033-4F66-A8BF-4CAA6D664110}"/>
              </a:ext>
            </a:extLst>
          </p:cNvPr>
          <p:cNvPicPr>
            <a:picLocks noChangeAspect="1"/>
          </p:cNvPicPr>
          <p:nvPr/>
        </p:nvPicPr>
        <p:blipFill>
          <a:blip r:embed="rId2"/>
          <a:stretch>
            <a:fillRect/>
          </a:stretch>
        </p:blipFill>
        <p:spPr>
          <a:xfrm>
            <a:off x="10548596" y="38753"/>
            <a:ext cx="1531532" cy="1531532"/>
          </a:xfrm>
          <a:prstGeom prst="rect">
            <a:avLst/>
          </a:prstGeom>
        </p:spPr>
      </p:pic>
      <p:pic>
        <p:nvPicPr>
          <p:cNvPr id="5" name="Picture 4">
            <a:extLst>
              <a:ext uri="{FF2B5EF4-FFF2-40B4-BE49-F238E27FC236}">
                <a16:creationId xmlns:a16="http://schemas.microsoft.com/office/drawing/2014/main" id="{71DB8F9E-BB0D-4FDB-A612-2ABD177D7712}"/>
              </a:ext>
            </a:extLst>
          </p:cNvPr>
          <p:cNvPicPr>
            <a:picLocks noChangeAspect="1"/>
          </p:cNvPicPr>
          <p:nvPr/>
        </p:nvPicPr>
        <p:blipFill rotWithShape="1">
          <a:blip r:embed="rId3"/>
          <a:srcRect l="11112" r="14097"/>
          <a:stretch/>
        </p:blipFill>
        <p:spPr>
          <a:xfrm>
            <a:off x="111872" y="38753"/>
            <a:ext cx="1445134" cy="1618892"/>
          </a:xfrm>
          <a:prstGeom prst="rect">
            <a:avLst/>
          </a:prstGeom>
        </p:spPr>
      </p:pic>
    </p:spTree>
    <p:extLst>
      <p:ext uri="{BB962C8B-B14F-4D97-AF65-F5344CB8AC3E}">
        <p14:creationId xmlns:p14="http://schemas.microsoft.com/office/powerpoint/2010/main" val="334812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966E-0A38-412B-A771-02E72CBAF15C}"/>
              </a:ext>
            </a:extLst>
          </p:cNvPr>
          <p:cNvSpPr>
            <a:spLocks noGrp="1"/>
          </p:cNvSpPr>
          <p:nvPr>
            <p:ph type="title"/>
          </p:nvPr>
        </p:nvSpPr>
        <p:spPr/>
        <p:txBody>
          <a:bodyPr>
            <a:normAutofit/>
          </a:bodyPr>
          <a:lstStyle/>
          <a:p>
            <a:pPr algn="ctr" rtl="1"/>
            <a:r>
              <a:rPr lang="en-GB" sz="4000" b="1" dirty="0" err="1">
                <a:solidFill>
                  <a:srgbClr val="C00000"/>
                </a:solidFill>
              </a:rPr>
              <a:t>دور</a:t>
            </a:r>
            <a:r>
              <a:rPr lang="ar-EG" sz="4000" b="1" dirty="0">
                <a:solidFill>
                  <a:srgbClr val="C00000"/>
                </a:solidFill>
              </a:rPr>
              <a:t>الطالب</a:t>
            </a:r>
            <a:r>
              <a:rPr lang="en-GB" sz="4000" b="1" dirty="0">
                <a:solidFill>
                  <a:srgbClr val="C00000"/>
                </a:solidFill>
              </a:rPr>
              <a:t> </a:t>
            </a:r>
            <a:r>
              <a:rPr lang="en-GB" sz="4000" b="1" dirty="0" err="1">
                <a:solidFill>
                  <a:srgbClr val="C00000"/>
                </a:solidFill>
              </a:rPr>
              <a:t>فى</a:t>
            </a:r>
            <a:r>
              <a:rPr lang="en-GB" sz="4000" b="1" dirty="0">
                <a:solidFill>
                  <a:srgbClr val="C00000"/>
                </a:solidFill>
              </a:rPr>
              <a:t> </a:t>
            </a:r>
            <a:r>
              <a:rPr lang="en-GB" sz="4000" b="1" dirty="0" err="1">
                <a:solidFill>
                  <a:srgbClr val="C00000"/>
                </a:solidFill>
              </a:rPr>
              <a:t>ضمان</a:t>
            </a:r>
            <a:r>
              <a:rPr lang="en-GB" sz="4000" b="1" dirty="0">
                <a:solidFill>
                  <a:srgbClr val="C00000"/>
                </a:solidFill>
              </a:rPr>
              <a:t> </a:t>
            </a:r>
            <a:r>
              <a:rPr lang="en-GB" sz="4000" b="1" dirty="0" err="1">
                <a:solidFill>
                  <a:srgbClr val="C00000"/>
                </a:solidFill>
              </a:rPr>
              <a:t>الجودة</a:t>
            </a:r>
            <a:r>
              <a:rPr lang="ar-EG" sz="4000" b="1" dirty="0">
                <a:solidFill>
                  <a:srgbClr val="C00000"/>
                </a:solidFill>
              </a:rPr>
              <a:t> و الاعتماد</a:t>
            </a:r>
            <a:endParaRPr lang="en-US" sz="4000" dirty="0"/>
          </a:p>
        </p:txBody>
      </p:sp>
      <p:sp>
        <p:nvSpPr>
          <p:cNvPr id="3" name="Content Placeholder 2">
            <a:extLst>
              <a:ext uri="{FF2B5EF4-FFF2-40B4-BE49-F238E27FC236}">
                <a16:creationId xmlns:a16="http://schemas.microsoft.com/office/drawing/2014/main" id="{9C521C9E-40D1-4978-9338-7505FA1C5645}"/>
              </a:ext>
            </a:extLst>
          </p:cNvPr>
          <p:cNvSpPr>
            <a:spLocks noGrp="1"/>
          </p:cNvSpPr>
          <p:nvPr>
            <p:ph idx="1"/>
          </p:nvPr>
        </p:nvSpPr>
        <p:spPr/>
        <p:txBody>
          <a:bodyPr>
            <a:normAutofit fontScale="92500" lnSpcReduction="10000"/>
          </a:bodyPr>
          <a:lstStyle/>
          <a:p>
            <a:pPr lvl="0" algn="r" rtl="1">
              <a:lnSpc>
                <a:spcPct val="150000"/>
              </a:lnSpc>
            </a:pPr>
            <a:r>
              <a:rPr lang="ar-SA" sz="2400" b="1" dirty="0">
                <a:solidFill>
                  <a:srgbClr val="FF0000"/>
                </a:solidFill>
              </a:rPr>
              <a:t>شارك</a:t>
            </a:r>
            <a:r>
              <a:rPr lang="ar-SA" sz="2400" b="1" dirty="0"/>
              <a:t> بفاعلية في </a:t>
            </a:r>
            <a:r>
              <a:rPr lang="ar-SA" sz="2400" b="1" u="sng" dirty="0">
                <a:solidFill>
                  <a:srgbClr val="FF0000"/>
                </a:solidFill>
              </a:rPr>
              <a:t>التدريب </a:t>
            </a:r>
            <a:r>
              <a:rPr lang="ar-SA" sz="2400" b="1" u="sng" dirty="0" err="1">
                <a:solidFill>
                  <a:srgbClr val="FF0000"/>
                </a:solidFill>
              </a:rPr>
              <a:t>العملى</a:t>
            </a:r>
            <a:r>
              <a:rPr lang="ar-SA" sz="2400" b="1" u="sng" dirty="0">
                <a:solidFill>
                  <a:srgbClr val="FF0000"/>
                </a:solidFill>
              </a:rPr>
              <a:t> </a:t>
            </a:r>
            <a:r>
              <a:rPr lang="ar-SA" sz="2400" b="1" dirty="0"/>
              <a:t>الذي يمثل أهم متطلبات الالتحاق بسوق العمل. </a:t>
            </a:r>
            <a:endParaRPr lang="en-US" sz="2400" b="1" dirty="0"/>
          </a:p>
          <a:p>
            <a:pPr lvl="0" algn="r" rtl="1">
              <a:lnSpc>
                <a:spcPct val="150000"/>
              </a:lnSpc>
            </a:pPr>
            <a:r>
              <a:rPr lang="ar-SA" sz="2400" b="1" dirty="0">
                <a:solidFill>
                  <a:srgbClr val="FF0000"/>
                </a:solidFill>
              </a:rPr>
              <a:t>احرص</a:t>
            </a:r>
            <a:r>
              <a:rPr lang="ar-SA" sz="2400" b="1" dirty="0"/>
              <a:t> علي تقييم عمليتي التعليم والتعلم من خلال (</a:t>
            </a:r>
            <a:r>
              <a:rPr lang="ar-SA" sz="2400" b="1" u="sng" dirty="0">
                <a:solidFill>
                  <a:srgbClr val="FF0000"/>
                </a:solidFill>
              </a:rPr>
              <a:t>الاستبيان</a:t>
            </a:r>
            <a:r>
              <a:rPr lang="ar-SA" sz="2400" b="1" dirty="0"/>
              <a:t>) الذي يتم استيفاؤه في نهاية تدريس المقرر </a:t>
            </a:r>
            <a:endParaRPr lang="ar-EG" sz="2400" b="1" dirty="0"/>
          </a:p>
          <a:p>
            <a:pPr lvl="0" algn="r" rtl="1">
              <a:lnSpc>
                <a:spcPct val="150000"/>
              </a:lnSpc>
            </a:pPr>
            <a:r>
              <a:rPr lang="ar-SA" sz="2400" b="1" dirty="0">
                <a:solidFill>
                  <a:srgbClr val="FF0000"/>
                </a:solidFill>
              </a:rPr>
              <a:t>احرص</a:t>
            </a:r>
            <a:r>
              <a:rPr lang="ar-SA" sz="2400" b="1" dirty="0"/>
              <a:t> علي أن تكون </a:t>
            </a:r>
            <a:r>
              <a:rPr lang="ar-SA" sz="2400" b="1" u="sng" dirty="0">
                <a:solidFill>
                  <a:srgbClr val="FF0000"/>
                </a:solidFill>
              </a:rPr>
              <a:t>موضوعيا</a:t>
            </a:r>
            <a:r>
              <a:rPr lang="ar-SA" sz="2400" b="1" dirty="0"/>
              <a:t> إلي أقصي درجة. </a:t>
            </a:r>
            <a:endParaRPr lang="en-US" sz="2400" b="1" dirty="0"/>
          </a:p>
          <a:p>
            <a:pPr lvl="0" algn="r" rtl="1">
              <a:lnSpc>
                <a:spcPct val="150000"/>
              </a:lnSpc>
            </a:pPr>
            <a:r>
              <a:rPr lang="ar-SA" sz="2400" b="1" dirty="0">
                <a:solidFill>
                  <a:srgbClr val="FF0000"/>
                </a:solidFill>
              </a:rPr>
              <a:t>تحل بالسلوك الايجابي </a:t>
            </a:r>
            <a:r>
              <a:rPr lang="ar-SA" sz="2400" b="1" dirty="0"/>
              <a:t>وتخل عن السلبية ففي حالة عدم رضائك عن أي شيء بمؤسستك التعليمية فلا بد من توصيله </a:t>
            </a:r>
            <a:r>
              <a:rPr lang="ar-SA" sz="2400" b="1" dirty="0">
                <a:solidFill>
                  <a:srgbClr val="C00000"/>
                </a:solidFill>
              </a:rPr>
              <a:t>للمسئولين</a:t>
            </a:r>
            <a:r>
              <a:rPr lang="ar-SA" sz="2400" b="1" dirty="0"/>
              <a:t>. </a:t>
            </a:r>
            <a:endParaRPr lang="en-US" sz="2400" b="1" dirty="0"/>
          </a:p>
          <a:p>
            <a:pPr algn="r" rtl="1">
              <a:lnSpc>
                <a:spcPct val="150000"/>
              </a:lnSpc>
            </a:pPr>
            <a:endParaRPr lang="ar-SA" sz="2400" dirty="0"/>
          </a:p>
          <a:p>
            <a:pPr algn="r" rtl="1">
              <a:lnSpc>
                <a:spcPct val="150000"/>
              </a:lnSpc>
            </a:pPr>
            <a:endParaRPr lang="en-US" sz="2400" dirty="0"/>
          </a:p>
        </p:txBody>
      </p:sp>
      <p:pic>
        <p:nvPicPr>
          <p:cNvPr id="4" name="Picture 3">
            <a:extLst>
              <a:ext uri="{FF2B5EF4-FFF2-40B4-BE49-F238E27FC236}">
                <a16:creationId xmlns:a16="http://schemas.microsoft.com/office/drawing/2014/main" id="{F0B65A1B-6201-450F-9274-8EDF2CFD71D8}"/>
              </a:ext>
            </a:extLst>
          </p:cNvPr>
          <p:cNvPicPr>
            <a:picLocks noChangeAspect="1"/>
          </p:cNvPicPr>
          <p:nvPr/>
        </p:nvPicPr>
        <p:blipFill>
          <a:blip r:embed="rId2"/>
          <a:stretch>
            <a:fillRect/>
          </a:stretch>
        </p:blipFill>
        <p:spPr>
          <a:xfrm>
            <a:off x="10629595" y="38753"/>
            <a:ext cx="1531532" cy="1531532"/>
          </a:xfrm>
          <a:prstGeom prst="rect">
            <a:avLst/>
          </a:prstGeom>
        </p:spPr>
      </p:pic>
      <p:pic>
        <p:nvPicPr>
          <p:cNvPr id="5" name="Picture 4">
            <a:extLst>
              <a:ext uri="{FF2B5EF4-FFF2-40B4-BE49-F238E27FC236}">
                <a16:creationId xmlns:a16="http://schemas.microsoft.com/office/drawing/2014/main" id="{7F35CC6A-9B63-4D33-B984-ADEA77F9903B}"/>
              </a:ext>
            </a:extLst>
          </p:cNvPr>
          <p:cNvPicPr>
            <a:picLocks noChangeAspect="1"/>
          </p:cNvPicPr>
          <p:nvPr/>
        </p:nvPicPr>
        <p:blipFill rotWithShape="1">
          <a:blip r:embed="rId3"/>
          <a:srcRect l="11112" r="14097"/>
          <a:stretch/>
        </p:blipFill>
        <p:spPr>
          <a:xfrm>
            <a:off x="135472" y="38753"/>
            <a:ext cx="1445134" cy="1618892"/>
          </a:xfrm>
          <a:prstGeom prst="rect">
            <a:avLst/>
          </a:prstGeom>
        </p:spPr>
      </p:pic>
    </p:spTree>
    <p:extLst>
      <p:ext uri="{BB962C8B-B14F-4D97-AF65-F5344CB8AC3E}">
        <p14:creationId xmlns:p14="http://schemas.microsoft.com/office/powerpoint/2010/main" val="152527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CA8F-B9F8-49BD-8C1D-70B4D58BC937}"/>
              </a:ext>
            </a:extLst>
          </p:cNvPr>
          <p:cNvSpPr>
            <a:spLocks noGrp="1"/>
          </p:cNvSpPr>
          <p:nvPr>
            <p:ph type="title"/>
          </p:nvPr>
        </p:nvSpPr>
        <p:spPr/>
        <p:txBody>
          <a:bodyPr>
            <a:normAutofit/>
          </a:bodyPr>
          <a:lstStyle/>
          <a:p>
            <a:pPr algn="ctr" rtl="1"/>
            <a:r>
              <a:rPr lang="en-GB" sz="4000" b="1" dirty="0" err="1">
                <a:solidFill>
                  <a:srgbClr val="C00000"/>
                </a:solidFill>
              </a:rPr>
              <a:t>دور</a:t>
            </a:r>
            <a:r>
              <a:rPr lang="ar-EG" sz="4000" b="1" dirty="0">
                <a:solidFill>
                  <a:srgbClr val="C00000"/>
                </a:solidFill>
              </a:rPr>
              <a:t>الطالب</a:t>
            </a:r>
            <a:r>
              <a:rPr lang="en-GB" sz="4000" b="1" dirty="0">
                <a:solidFill>
                  <a:srgbClr val="C00000"/>
                </a:solidFill>
              </a:rPr>
              <a:t> </a:t>
            </a:r>
            <a:r>
              <a:rPr lang="en-GB" sz="4000" b="1" dirty="0" err="1">
                <a:solidFill>
                  <a:srgbClr val="C00000"/>
                </a:solidFill>
              </a:rPr>
              <a:t>فى</a:t>
            </a:r>
            <a:r>
              <a:rPr lang="en-GB" sz="4000" b="1" dirty="0">
                <a:solidFill>
                  <a:srgbClr val="C00000"/>
                </a:solidFill>
              </a:rPr>
              <a:t> </a:t>
            </a:r>
            <a:r>
              <a:rPr lang="en-GB" sz="4000" b="1" dirty="0" err="1">
                <a:solidFill>
                  <a:srgbClr val="C00000"/>
                </a:solidFill>
              </a:rPr>
              <a:t>ضمان</a:t>
            </a:r>
            <a:r>
              <a:rPr lang="en-GB" sz="4000" b="1" dirty="0">
                <a:solidFill>
                  <a:srgbClr val="C00000"/>
                </a:solidFill>
              </a:rPr>
              <a:t> </a:t>
            </a:r>
            <a:r>
              <a:rPr lang="en-GB" sz="4000" b="1" dirty="0" err="1">
                <a:solidFill>
                  <a:srgbClr val="C00000"/>
                </a:solidFill>
              </a:rPr>
              <a:t>الجودة</a:t>
            </a:r>
            <a:r>
              <a:rPr lang="ar-EG" sz="4000" b="1" dirty="0">
                <a:solidFill>
                  <a:srgbClr val="C00000"/>
                </a:solidFill>
              </a:rPr>
              <a:t> و الاعتماد</a:t>
            </a:r>
            <a:endParaRPr lang="en-US" sz="4000" dirty="0"/>
          </a:p>
        </p:txBody>
      </p:sp>
      <p:sp>
        <p:nvSpPr>
          <p:cNvPr id="3" name="Content Placeholder 2">
            <a:extLst>
              <a:ext uri="{FF2B5EF4-FFF2-40B4-BE49-F238E27FC236}">
                <a16:creationId xmlns:a16="http://schemas.microsoft.com/office/drawing/2014/main" id="{A9634895-F026-4B39-AF0D-5F3C0E144BC1}"/>
              </a:ext>
            </a:extLst>
          </p:cNvPr>
          <p:cNvSpPr>
            <a:spLocks noGrp="1"/>
          </p:cNvSpPr>
          <p:nvPr>
            <p:ph idx="1"/>
          </p:nvPr>
        </p:nvSpPr>
        <p:spPr>
          <a:xfrm>
            <a:off x="1451579" y="1853754"/>
            <a:ext cx="9603275" cy="4199727"/>
          </a:xfrm>
        </p:spPr>
        <p:txBody>
          <a:bodyPr>
            <a:noAutofit/>
          </a:bodyPr>
          <a:lstStyle/>
          <a:p>
            <a:pPr lvl="0" algn="r" rtl="1">
              <a:lnSpc>
                <a:spcPct val="170000"/>
              </a:lnSpc>
            </a:pPr>
            <a:r>
              <a:rPr lang="ar-SA" sz="2400" b="1" dirty="0">
                <a:solidFill>
                  <a:srgbClr val="FF0000"/>
                </a:solidFill>
              </a:rPr>
              <a:t>احرص جيدا </a:t>
            </a:r>
            <a:r>
              <a:rPr lang="ar-SA" sz="2400" b="1" dirty="0"/>
              <a:t>علي </a:t>
            </a:r>
            <a:r>
              <a:rPr lang="ar-SA" sz="2400" b="1" u="sng" dirty="0">
                <a:solidFill>
                  <a:srgbClr val="FF0000"/>
                </a:solidFill>
              </a:rPr>
              <a:t>الاستفادة من موارد كليتك </a:t>
            </a:r>
            <a:r>
              <a:rPr lang="ar-SA" sz="2400" b="1" dirty="0"/>
              <a:t>( مكتبة وأجهزة حاسب آلي وأدوات المعامل... إلخ ) وأحسن استخدامها فهي من أجلك . </a:t>
            </a:r>
            <a:endParaRPr lang="en-US" sz="2400" b="1" dirty="0"/>
          </a:p>
          <a:p>
            <a:pPr lvl="0" algn="r" rtl="1">
              <a:lnSpc>
                <a:spcPct val="170000"/>
              </a:lnSpc>
            </a:pPr>
            <a:r>
              <a:rPr lang="ar-SA" sz="2400" b="1" dirty="0">
                <a:solidFill>
                  <a:srgbClr val="FF0000"/>
                </a:solidFill>
              </a:rPr>
              <a:t>شارك مؤسستك </a:t>
            </a:r>
            <a:r>
              <a:rPr lang="ar-SA" sz="2400" b="1" dirty="0"/>
              <a:t>في</a:t>
            </a:r>
            <a:r>
              <a:rPr lang="ar-SA" sz="2400" b="1" dirty="0">
                <a:solidFill>
                  <a:srgbClr val="FF0000"/>
                </a:solidFill>
              </a:rPr>
              <a:t> </a:t>
            </a:r>
            <a:r>
              <a:rPr lang="ar-SA" sz="2400" b="1" u="sng" dirty="0">
                <a:solidFill>
                  <a:srgbClr val="FF0000"/>
                </a:solidFill>
              </a:rPr>
              <a:t>برامج التوعية المجتمعية والبيئية </a:t>
            </a:r>
            <a:r>
              <a:rPr lang="ar-SA" sz="2400" b="1" dirty="0"/>
              <a:t>فهي جزء لا يتجزأ من متطلبات اكتسابك لمهارات العمل . </a:t>
            </a:r>
            <a:endParaRPr lang="en-US" sz="2400" b="1" dirty="0"/>
          </a:p>
          <a:p>
            <a:pPr lvl="0" algn="r" rtl="1">
              <a:lnSpc>
                <a:spcPct val="170000"/>
              </a:lnSpc>
            </a:pPr>
            <a:r>
              <a:rPr lang="ar-SA" sz="2400" b="1" dirty="0">
                <a:solidFill>
                  <a:srgbClr val="FF0000"/>
                </a:solidFill>
              </a:rPr>
              <a:t>شارك </a:t>
            </a:r>
            <a:r>
              <a:rPr lang="ar-SA" sz="2400" b="1" dirty="0"/>
              <a:t>بفاعلية في </a:t>
            </a:r>
            <a:r>
              <a:rPr lang="ar-SA" sz="2400" b="1" u="sng" dirty="0">
                <a:solidFill>
                  <a:srgbClr val="FF0000"/>
                </a:solidFill>
              </a:rPr>
              <a:t>الندوات العلمية وإجراء البحوث </a:t>
            </a:r>
            <a:r>
              <a:rPr lang="ar-SA" sz="2400" b="1" dirty="0"/>
              <a:t>التي يتم تدريبك من خلالها علي المهارات العقلية والعملية التي يطلبها سوق العمل. </a:t>
            </a:r>
          </a:p>
        </p:txBody>
      </p:sp>
      <p:pic>
        <p:nvPicPr>
          <p:cNvPr id="4" name="Picture 3">
            <a:extLst>
              <a:ext uri="{FF2B5EF4-FFF2-40B4-BE49-F238E27FC236}">
                <a16:creationId xmlns:a16="http://schemas.microsoft.com/office/drawing/2014/main" id="{A0170AA3-40B3-4E61-8586-FC0ACB65B6A0}"/>
              </a:ext>
            </a:extLst>
          </p:cNvPr>
          <p:cNvPicPr>
            <a:picLocks noChangeAspect="1"/>
          </p:cNvPicPr>
          <p:nvPr/>
        </p:nvPicPr>
        <p:blipFill>
          <a:blip r:embed="rId2"/>
          <a:stretch>
            <a:fillRect/>
          </a:stretch>
        </p:blipFill>
        <p:spPr>
          <a:xfrm>
            <a:off x="10628690" y="110927"/>
            <a:ext cx="1531532" cy="1531532"/>
          </a:xfrm>
          <a:prstGeom prst="rect">
            <a:avLst/>
          </a:prstGeom>
        </p:spPr>
      </p:pic>
      <p:pic>
        <p:nvPicPr>
          <p:cNvPr id="5" name="Picture 4">
            <a:extLst>
              <a:ext uri="{FF2B5EF4-FFF2-40B4-BE49-F238E27FC236}">
                <a16:creationId xmlns:a16="http://schemas.microsoft.com/office/drawing/2014/main" id="{FD72C2C9-A765-469F-84B2-E5E1694334D7}"/>
              </a:ext>
            </a:extLst>
          </p:cNvPr>
          <p:cNvPicPr>
            <a:picLocks noChangeAspect="1"/>
          </p:cNvPicPr>
          <p:nvPr/>
        </p:nvPicPr>
        <p:blipFill rotWithShape="1">
          <a:blip r:embed="rId3"/>
          <a:srcRect l="11112" r="14097"/>
          <a:stretch/>
        </p:blipFill>
        <p:spPr>
          <a:xfrm>
            <a:off x="151136" y="67247"/>
            <a:ext cx="1445134" cy="1618892"/>
          </a:xfrm>
          <a:prstGeom prst="rect">
            <a:avLst/>
          </a:prstGeom>
        </p:spPr>
      </p:pic>
    </p:spTree>
    <p:extLst>
      <p:ext uri="{BB962C8B-B14F-4D97-AF65-F5344CB8AC3E}">
        <p14:creationId xmlns:p14="http://schemas.microsoft.com/office/powerpoint/2010/main" val="315851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1B98A66-A6B8-4264-B915-8129779F1D27}"/>
              </a:ext>
            </a:extLst>
          </p:cNvPr>
          <p:cNvGraphicFramePr>
            <a:graphicFrameLocks noGrp="1"/>
          </p:cNvGraphicFramePr>
          <p:nvPr>
            <p:ph idx="4294967295"/>
            <p:extLst>
              <p:ext uri="{D42A27DB-BD31-4B8C-83A1-F6EECF244321}">
                <p14:modId xmlns:p14="http://schemas.microsoft.com/office/powerpoint/2010/main" val="767409096"/>
              </p:ext>
            </p:extLst>
          </p:nvPr>
        </p:nvGraphicFramePr>
        <p:xfrm>
          <a:off x="3241853" y="166065"/>
          <a:ext cx="5905500" cy="6446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0824936-8754-46AB-B55C-9B2068B9F7BF}"/>
              </a:ext>
            </a:extLst>
          </p:cNvPr>
          <p:cNvPicPr>
            <a:picLocks noChangeAspect="1"/>
          </p:cNvPicPr>
          <p:nvPr/>
        </p:nvPicPr>
        <p:blipFill>
          <a:blip r:embed="rId7"/>
          <a:stretch>
            <a:fillRect/>
          </a:stretch>
        </p:blipFill>
        <p:spPr>
          <a:xfrm>
            <a:off x="10434961" y="166065"/>
            <a:ext cx="1531532" cy="1531532"/>
          </a:xfrm>
          <a:prstGeom prst="rect">
            <a:avLst/>
          </a:prstGeom>
        </p:spPr>
      </p:pic>
      <p:pic>
        <p:nvPicPr>
          <p:cNvPr id="4" name="Picture 3">
            <a:extLst>
              <a:ext uri="{FF2B5EF4-FFF2-40B4-BE49-F238E27FC236}">
                <a16:creationId xmlns:a16="http://schemas.microsoft.com/office/drawing/2014/main" id="{264E83FB-A45B-412A-80AA-2C8385F373F9}"/>
              </a:ext>
            </a:extLst>
          </p:cNvPr>
          <p:cNvPicPr>
            <a:picLocks noChangeAspect="1"/>
          </p:cNvPicPr>
          <p:nvPr/>
        </p:nvPicPr>
        <p:blipFill rotWithShape="1">
          <a:blip r:embed="rId8"/>
          <a:srcRect l="11112" r="14097"/>
          <a:stretch/>
        </p:blipFill>
        <p:spPr>
          <a:xfrm>
            <a:off x="225507" y="166065"/>
            <a:ext cx="1445134" cy="1618892"/>
          </a:xfrm>
          <a:prstGeom prst="rect">
            <a:avLst/>
          </a:prstGeom>
        </p:spPr>
      </p:pic>
      <p:pic>
        <p:nvPicPr>
          <p:cNvPr id="2" name="Picture 1">
            <a:extLst>
              <a:ext uri="{FF2B5EF4-FFF2-40B4-BE49-F238E27FC236}">
                <a16:creationId xmlns:a16="http://schemas.microsoft.com/office/drawing/2014/main" id="{D51D19FB-E5C2-402D-988B-57A824F18430}"/>
              </a:ext>
            </a:extLst>
          </p:cNvPr>
          <p:cNvPicPr>
            <a:picLocks noChangeAspect="1"/>
          </p:cNvPicPr>
          <p:nvPr/>
        </p:nvPicPr>
        <p:blipFill>
          <a:blip r:embed="rId9"/>
          <a:stretch>
            <a:fillRect/>
          </a:stretch>
        </p:blipFill>
        <p:spPr>
          <a:xfrm>
            <a:off x="225507" y="3533465"/>
            <a:ext cx="2932472" cy="1924997"/>
          </a:xfrm>
          <a:prstGeom prst="rect">
            <a:avLst/>
          </a:prstGeom>
        </p:spPr>
      </p:pic>
    </p:spTree>
    <p:extLst>
      <p:ext uri="{BB962C8B-B14F-4D97-AF65-F5344CB8AC3E}">
        <p14:creationId xmlns:p14="http://schemas.microsoft.com/office/powerpoint/2010/main" val="403628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DB1636A-7C97-4C7B-8F0F-4BE815617051}"/>
              </a:ext>
            </a:extLst>
          </p:cNvPr>
          <p:cNvGraphicFramePr>
            <a:graphicFrameLocks noGrp="1"/>
          </p:cNvGraphicFramePr>
          <p:nvPr>
            <p:ph idx="4294967295"/>
            <p:extLst>
              <p:ext uri="{D42A27DB-BD31-4B8C-83A1-F6EECF244321}">
                <p14:modId xmlns:p14="http://schemas.microsoft.com/office/powerpoint/2010/main" val="143204395"/>
              </p:ext>
            </p:extLst>
          </p:nvPr>
        </p:nvGraphicFramePr>
        <p:xfrm>
          <a:off x="1790618" y="365985"/>
          <a:ext cx="10068302" cy="505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B278CFB-0F46-4C85-A611-B0EE6DF2F66F}"/>
              </a:ext>
            </a:extLst>
          </p:cNvPr>
          <p:cNvPicPr>
            <a:picLocks noChangeAspect="1"/>
          </p:cNvPicPr>
          <p:nvPr/>
        </p:nvPicPr>
        <p:blipFill>
          <a:blip r:embed="rId7"/>
          <a:stretch>
            <a:fillRect/>
          </a:stretch>
        </p:blipFill>
        <p:spPr>
          <a:xfrm>
            <a:off x="10519364" y="72582"/>
            <a:ext cx="1531532" cy="1531532"/>
          </a:xfrm>
          <a:prstGeom prst="rect">
            <a:avLst/>
          </a:prstGeom>
        </p:spPr>
      </p:pic>
      <p:pic>
        <p:nvPicPr>
          <p:cNvPr id="4" name="Picture 3">
            <a:extLst>
              <a:ext uri="{FF2B5EF4-FFF2-40B4-BE49-F238E27FC236}">
                <a16:creationId xmlns:a16="http://schemas.microsoft.com/office/drawing/2014/main" id="{0906EDCA-E1F1-4FD9-BB0E-B78E05764383}"/>
              </a:ext>
            </a:extLst>
          </p:cNvPr>
          <p:cNvPicPr>
            <a:picLocks noChangeAspect="1"/>
          </p:cNvPicPr>
          <p:nvPr/>
        </p:nvPicPr>
        <p:blipFill rotWithShape="1">
          <a:blip r:embed="rId8"/>
          <a:srcRect l="11112" r="14097"/>
          <a:stretch/>
        </p:blipFill>
        <p:spPr>
          <a:xfrm>
            <a:off x="141104" y="72582"/>
            <a:ext cx="1445134" cy="1618892"/>
          </a:xfrm>
          <a:prstGeom prst="rect">
            <a:avLst/>
          </a:prstGeom>
        </p:spPr>
      </p:pic>
      <p:pic>
        <p:nvPicPr>
          <p:cNvPr id="2" name="Picture 1">
            <a:extLst>
              <a:ext uri="{FF2B5EF4-FFF2-40B4-BE49-F238E27FC236}">
                <a16:creationId xmlns:a16="http://schemas.microsoft.com/office/drawing/2014/main" id="{D8DFC087-B89C-452A-8985-E1E0D730C573}"/>
              </a:ext>
            </a:extLst>
          </p:cNvPr>
          <p:cNvPicPr>
            <a:picLocks noChangeAspect="1"/>
          </p:cNvPicPr>
          <p:nvPr/>
        </p:nvPicPr>
        <p:blipFill>
          <a:blip r:embed="rId9"/>
          <a:stretch>
            <a:fillRect/>
          </a:stretch>
        </p:blipFill>
        <p:spPr>
          <a:xfrm>
            <a:off x="-26221" y="2609958"/>
            <a:ext cx="3224917" cy="2500153"/>
          </a:xfrm>
          <a:prstGeom prst="rect">
            <a:avLst/>
          </a:prstGeom>
        </p:spPr>
      </p:pic>
    </p:spTree>
    <p:extLst>
      <p:ext uri="{BB962C8B-B14F-4D97-AF65-F5344CB8AC3E}">
        <p14:creationId xmlns:p14="http://schemas.microsoft.com/office/powerpoint/2010/main" val="365484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7AE9A-D298-4B29-A385-11A79A2700BC}"/>
              </a:ext>
            </a:extLst>
          </p:cNvPr>
          <p:cNvPicPr>
            <a:picLocks noChangeAspect="1"/>
          </p:cNvPicPr>
          <p:nvPr/>
        </p:nvPicPr>
        <p:blipFill>
          <a:blip r:embed="rId2"/>
          <a:stretch>
            <a:fillRect/>
          </a:stretch>
        </p:blipFill>
        <p:spPr>
          <a:xfrm>
            <a:off x="10438148" y="131978"/>
            <a:ext cx="1531532" cy="1531532"/>
          </a:xfrm>
          <a:prstGeom prst="rect">
            <a:avLst/>
          </a:prstGeom>
        </p:spPr>
      </p:pic>
      <p:pic>
        <p:nvPicPr>
          <p:cNvPr id="4" name="Picture 3">
            <a:extLst>
              <a:ext uri="{FF2B5EF4-FFF2-40B4-BE49-F238E27FC236}">
                <a16:creationId xmlns:a16="http://schemas.microsoft.com/office/drawing/2014/main" id="{07FE4228-9E79-443B-AE77-19E007E95C95}"/>
              </a:ext>
            </a:extLst>
          </p:cNvPr>
          <p:cNvPicPr>
            <a:picLocks noChangeAspect="1"/>
          </p:cNvPicPr>
          <p:nvPr/>
        </p:nvPicPr>
        <p:blipFill rotWithShape="1">
          <a:blip r:embed="rId3"/>
          <a:srcRect l="11112" r="14097"/>
          <a:stretch/>
        </p:blipFill>
        <p:spPr>
          <a:xfrm>
            <a:off x="132283" y="131978"/>
            <a:ext cx="1445134" cy="1618892"/>
          </a:xfrm>
          <a:prstGeom prst="rect">
            <a:avLst/>
          </a:prstGeom>
        </p:spPr>
      </p:pic>
      <p:sp>
        <p:nvSpPr>
          <p:cNvPr id="5" name="Rectangle 4">
            <a:extLst>
              <a:ext uri="{FF2B5EF4-FFF2-40B4-BE49-F238E27FC236}">
                <a16:creationId xmlns:a16="http://schemas.microsoft.com/office/drawing/2014/main" id="{A155B4BB-9989-4B9E-9E3F-AA5F2C69AB81}"/>
              </a:ext>
            </a:extLst>
          </p:cNvPr>
          <p:cNvSpPr/>
          <p:nvPr/>
        </p:nvSpPr>
        <p:spPr>
          <a:xfrm>
            <a:off x="2396337" y="2792861"/>
            <a:ext cx="7657609" cy="2123658"/>
          </a:xfrm>
          <a:prstGeom prst="rect">
            <a:avLst/>
          </a:prstGeom>
        </p:spPr>
        <p:txBody>
          <a:bodyPr wrap="none">
            <a:spAutoFit/>
          </a:bodyPr>
          <a:lstStyle/>
          <a:p>
            <a:pPr algn="ctr"/>
            <a:r>
              <a:rPr lang="ar-EG" b="1" u="sng" dirty="0">
                <a:solidFill>
                  <a:srgbClr val="1A0DAB"/>
                </a:solidFill>
                <a:latin typeface="Roboto"/>
                <a:hlinkClick r:id="rId4"/>
              </a:rPr>
              <a:t> </a:t>
            </a:r>
            <a:r>
              <a:rPr lang="ar-EG" sz="4400" b="1" u="sng" dirty="0">
                <a:solidFill>
                  <a:srgbClr val="1A0DAB"/>
                </a:solidFill>
                <a:latin typeface="Roboto"/>
                <a:hlinkClick r:id="rId4"/>
              </a:rPr>
              <a:t>كلية الطب بنات - جامعة الأزهر</a:t>
            </a:r>
            <a:endParaRPr lang="en-US" sz="4400" b="1" u="sng" dirty="0">
              <a:solidFill>
                <a:srgbClr val="1A0DAB"/>
              </a:solidFill>
              <a:latin typeface="Roboto"/>
            </a:endParaRPr>
          </a:p>
          <a:p>
            <a:pPr algn="ctr"/>
            <a:r>
              <a:rPr lang="en-US" sz="4400" b="1" dirty="0">
                <a:hlinkClick r:id="rId5"/>
              </a:rPr>
              <a:t>www.azharmedicinegirls.org</a:t>
            </a:r>
            <a:endParaRPr lang="ar-EG" sz="4400" b="1" dirty="0"/>
          </a:p>
          <a:p>
            <a:pPr algn="ctr"/>
            <a:endParaRPr lang="ar-EG" sz="4400" b="1" dirty="0">
              <a:solidFill>
                <a:srgbClr val="666666"/>
              </a:solidFill>
              <a:effectLst/>
              <a:latin typeface="Roboto"/>
            </a:endParaRPr>
          </a:p>
        </p:txBody>
      </p:sp>
    </p:spTree>
    <p:extLst>
      <p:ext uri="{BB962C8B-B14F-4D97-AF65-F5344CB8AC3E}">
        <p14:creationId xmlns:p14="http://schemas.microsoft.com/office/powerpoint/2010/main" val="55905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3345637" y="581762"/>
            <a:ext cx="5643602" cy="1285884"/>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رؤية الكلية</a:t>
            </a:r>
          </a:p>
        </p:txBody>
      </p:sp>
      <p:pic>
        <p:nvPicPr>
          <p:cNvPr id="7" name="Picture 6">
            <a:extLst>
              <a:ext uri="{FF2B5EF4-FFF2-40B4-BE49-F238E27FC236}">
                <a16:creationId xmlns:a16="http://schemas.microsoft.com/office/drawing/2014/main" id="{24975C53-6E21-47E4-8BF5-66D129B0CB54}"/>
              </a:ext>
            </a:extLst>
          </p:cNvPr>
          <p:cNvPicPr>
            <a:picLocks noChangeAspect="1"/>
          </p:cNvPicPr>
          <p:nvPr/>
        </p:nvPicPr>
        <p:blipFill rotWithShape="1">
          <a:blip r:embed="rId2"/>
          <a:srcRect l="11112" r="14097"/>
          <a:stretch/>
        </p:blipFill>
        <p:spPr>
          <a:xfrm>
            <a:off x="115259" y="65316"/>
            <a:ext cx="1531532" cy="1715678"/>
          </a:xfrm>
          <a:prstGeom prst="rect">
            <a:avLst/>
          </a:prstGeom>
        </p:spPr>
      </p:pic>
      <p:pic>
        <p:nvPicPr>
          <p:cNvPr id="8" name="Picture 7">
            <a:extLst>
              <a:ext uri="{FF2B5EF4-FFF2-40B4-BE49-F238E27FC236}">
                <a16:creationId xmlns:a16="http://schemas.microsoft.com/office/drawing/2014/main" id="{1E336249-E381-45E0-A700-F63F31F7C80F}"/>
              </a:ext>
            </a:extLst>
          </p:cNvPr>
          <p:cNvPicPr>
            <a:picLocks noChangeAspect="1"/>
          </p:cNvPicPr>
          <p:nvPr/>
        </p:nvPicPr>
        <p:blipFill>
          <a:blip r:embed="rId3"/>
          <a:stretch>
            <a:fillRect/>
          </a:stretch>
        </p:blipFill>
        <p:spPr>
          <a:xfrm>
            <a:off x="10545209" y="65316"/>
            <a:ext cx="1531532" cy="1531532"/>
          </a:xfrm>
          <a:prstGeom prst="rect">
            <a:avLst/>
          </a:prstGeom>
        </p:spPr>
      </p:pic>
      <p:sp>
        <p:nvSpPr>
          <p:cNvPr id="3" name="Rectangle 2">
            <a:extLst>
              <a:ext uri="{FF2B5EF4-FFF2-40B4-BE49-F238E27FC236}">
                <a16:creationId xmlns:a16="http://schemas.microsoft.com/office/drawing/2014/main" id="{C7C421F6-8F24-42F7-BECD-87F5D4CC5D7F}"/>
              </a:ext>
            </a:extLst>
          </p:cNvPr>
          <p:cNvSpPr/>
          <p:nvPr/>
        </p:nvSpPr>
        <p:spPr>
          <a:xfrm>
            <a:off x="1945063" y="2528144"/>
            <a:ext cx="8047348" cy="1569660"/>
          </a:xfrm>
          <a:prstGeom prst="rect">
            <a:avLst/>
          </a:prstGeom>
        </p:spPr>
        <p:txBody>
          <a:bodyPr wrap="square">
            <a:spAutoFit/>
          </a:bodyPr>
          <a:lstStyle/>
          <a:p>
            <a:pPr algn="ctr" rtl="1"/>
            <a:endParaRPr lang="en-US" sz="3200" b="1" dirty="0">
              <a:solidFill>
                <a:schemeClr val="accent1"/>
              </a:solidFill>
            </a:endParaRPr>
          </a:p>
          <a:p>
            <a:pPr marL="457200" indent="-457200" algn="ctr" rtl="1">
              <a:buFont typeface="Wingdings" panose="05000000000000000000" pitchFamily="2" charset="2"/>
              <a:buChar char="ü"/>
            </a:pPr>
            <a:r>
              <a:rPr lang="ar-EG" sz="3200" b="1" dirty="0">
                <a:solidFill>
                  <a:schemeClr val="accent1"/>
                </a:solidFill>
              </a:rPr>
              <a:t>الريادة والتميز والتنافسية في التعليم الطبي والبحث العلمي والخدمة المجتمعية محليا وإقليميا وعالميا.</a:t>
            </a:r>
            <a:endParaRPr lang="en-US" sz="3200" b="1" dirty="0">
              <a:solidFill>
                <a:schemeClr val="accent1"/>
              </a:solidFill>
            </a:endParaRPr>
          </a:p>
        </p:txBody>
      </p:sp>
    </p:spTree>
    <p:extLst>
      <p:ext uri="{BB962C8B-B14F-4D97-AF65-F5344CB8AC3E}">
        <p14:creationId xmlns:p14="http://schemas.microsoft.com/office/powerpoint/2010/main" val="187364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3345637" y="591189"/>
            <a:ext cx="5643602" cy="1285884"/>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رســـــالة الكليـة</a:t>
            </a:r>
          </a:p>
        </p:txBody>
      </p:sp>
      <p:sp>
        <p:nvSpPr>
          <p:cNvPr id="6" name="Rectangle 5">
            <a:extLst>
              <a:ext uri="{FF2B5EF4-FFF2-40B4-BE49-F238E27FC236}">
                <a16:creationId xmlns:a16="http://schemas.microsoft.com/office/drawing/2014/main" id="{EBE03988-AFB6-4262-ADBA-CAD98FD647A7}"/>
              </a:ext>
            </a:extLst>
          </p:cNvPr>
          <p:cNvSpPr/>
          <p:nvPr/>
        </p:nvSpPr>
        <p:spPr>
          <a:xfrm>
            <a:off x="2309786" y="2357432"/>
            <a:ext cx="7715304" cy="658835"/>
          </a:xfrm>
          <a:prstGeom prst="rect">
            <a:avLst/>
          </a:prstGeom>
        </p:spPr>
        <p:txBody>
          <a:bodyPr wrap="square">
            <a:spAutoFit/>
          </a:bodyPr>
          <a:lstStyle/>
          <a:p>
            <a:pPr algn="just" rtl="1">
              <a:lnSpc>
                <a:spcPct val="150000"/>
              </a:lnSpc>
            </a:pPr>
            <a:r>
              <a:rPr lang="ar-EG" sz="2800" b="1" dirty="0">
                <a:solidFill>
                  <a:srgbClr val="C00000"/>
                </a:solidFill>
              </a:rPr>
              <a:t>.</a:t>
            </a:r>
            <a:endParaRPr lang="ar-EG" sz="2800" dirty="0">
              <a:solidFill>
                <a:srgbClr val="C00000"/>
              </a:solidFill>
            </a:endParaRPr>
          </a:p>
        </p:txBody>
      </p:sp>
      <p:sp>
        <p:nvSpPr>
          <p:cNvPr id="2" name="Rectangle 1">
            <a:extLst>
              <a:ext uri="{FF2B5EF4-FFF2-40B4-BE49-F238E27FC236}">
                <a16:creationId xmlns:a16="http://schemas.microsoft.com/office/drawing/2014/main" id="{FDD8B79F-1DFE-4E6F-B561-66328BF5452C}"/>
              </a:ext>
            </a:extLst>
          </p:cNvPr>
          <p:cNvSpPr/>
          <p:nvPr/>
        </p:nvSpPr>
        <p:spPr>
          <a:xfrm>
            <a:off x="395927" y="1802422"/>
            <a:ext cx="11481846" cy="4461991"/>
          </a:xfrm>
          <a:prstGeom prst="rect">
            <a:avLst/>
          </a:prstGeom>
        </p:spPr>
        <p:txBody>
          <a:bodyPr wrap="square">
            <a:spAutoFit/>
          </a:bodyPr>
          <a:lstStyle/>
          <a:p>
            <a:pPr algn="ctr" rtl="1">
              <a:lnSpc>
                <a:spcPct val="150000"/>
              </a:lnSpc>
            </a:pPr>
            <a:endParaRPr lang="ar-EG" sz="2400" b="1" dirty="0">
              <a:latin typeface="+mj-lt"/>
              <a:ea typeface="Times New Roman" panose="02020603050405020304" pitchFamily="18" charset="0"/>
            </a:endParaRPr>
          </a:p>
          <a:p>
            <a:pPr lvl="1" indent="-457200" algn="ctr" rtl="1">
              <a:lnSpc>
                <a:spcPct val="150000"/>
              </a:lnSpc>
              <a:buFont typeface="Wingdings" panose="05000000000000000000" pitchFamily="2" charset="2"/>
              <a:buChar char="ü"/>
            </a:pPr>
            <a:r>
              <a:rPr lang="ar-EG" sz="2400" b="1" dirty="0">
                <a:solidFill>
                  <a:schemeClr val="accent1"/>
                </a:solidFill>
                <a:latin typeface="+mj-lt"/>
              </a:rPr>
              <a:t>تلتزم كلية الطب بنات ( القاهرة) جامعة الأزهر بإعداد طبيبات و اطباء متميزين  من خلال برامج تعليمية حديثة للبكالوريوس والدراسات العليا تلبي احتياجات المجتمع وتواكب المستجدات مع الحفاظ علي أسس العلوم الشرعية والثقافة الإسلامية وتساهم في البحث العلمي المتطور وتشارك في تقديم رعاية صحية متميزة وفي أنشطة خدمة المجتمع وتنمية البيئة.</a:t>
            </a:r>
            <a:endParaRPr lang="en-US" sz="2400" b="1" dirty="0">
              <a:solidFill>
                <a:schemeClr val="accent1"/>
              </a:solidFill>
              <a:latin typeface="+mj-lt"/>
            </a:endParaRPr>
          </a:p>
          <a:p>
            <a:pPr marL="0" lvl="1" algn="r">
              <a:lnSpc>
                <a:spcPct val="150000"/>
              </a:lnSpc>
            </a:pPr>
            <a:r>
              <a:rPr lang="ar-EG" sz="2400" b="1" dirty="0"/>
              <a:t> </a:t>
            </a:r>
            <a:endParaRPr lang="en-US" sz="2400" b="1" dirty="0"/>
          </a:p>
          <a:p>
            <a:pPr algn="r">
              <a:lnSpc>
                <a:spcPct val="200000"/>
              </a:lnSpc>
            </a:pPr>
            <a:endParaRPr lang="en-GB" sz="4000" u="sng" dirty="0">
              <a:cs typeface="Aldhabi" panose="01000000000000000000" pitchFamily="2" charset="-78"/>
            </a:endParaRPr>
          </a:p>
        </p:txBody>
      </p:sp>
      <p:pic>
        <p:nvPicPr>
          <p:cNvPr id="3" name="Picture 2">
            <a:extLst>
              <a:ext uri="{FF2B5EF4-FFF2-40B4-BE49-F238E27FC236}">
                <a16:creationId xmlns:a16="http://schemas.microsoft.com/office/drawing/2014/main" id="{8B3E55BB-5455-4EF1-A1B9-8DB78CBDF4E6}"/>
              </a:ext>
            </a:extLst>
          </p:cNvPr>
          <p:cNvPicPr>
            <a:picLocks noChangeAspect="1"/>
          </p:cNvPicPr>
          <p:nvPr/>
        </p:nvPicPr>
        <p:blipFill rotWithShape="1">
          <a:blip r:embed="rId2"/>
          <a:srcRect l="11112" r="14097"/>
          <a:stretch/>
        </p:blipFill>
        <p:spPr>
          <a:xfrm>
            <a:off x="102445" y="0"/>
            <a:ext cx="1531532" cy="1715678"/>
          </a:xfrm>
          <a:prstGeom prst="rect">
            <a:avLst/>
          </a:prstGeom>
        </p:spPr>
      </p:pic>
      <p:pic>
        <p:nvPicPr>
          <p:cNvPr id="7" name="Picture 6">
            <a:extLst>
              <a:ext uri="{FF2B5EF4-FFF2-40B4-BE49-F238E27FC236}">
                <a16:creationId xmlns:a16="http://schemas.microsoft.com/office/drawing/2014/main" id="{3B0FABEB-1813-41A3-9A08-06E3464B6E1C}"/>
              </a:ext>
            </a:extLst>
          </p:cNvPr>
          <p:cNvPicPr>
            <a:picLocks noChangeAspect="1"/>
          </p:cNvPicPr>
          <p:nvPr/>
        </p:nvPicPr>
        <p:blipFill>
          <a:blip r:embed="rId3"/>
          <a:stretch>
            <a:fillRect/>
          </a:stretch>
        </p:blipFill>
        <p:spPr>
          <a:xfrm>
            <a:off x="10558023" y="0"/>
            <a:ext cx="1531532" cy="15315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16FC-730B-4131-8A83-E5FE90BFAE39}"/>
              </a:ext>
            </a:extLst>
          </p:cNvPr>
          <p:cNvSpPr>
            <a:spLocks noGrp="1"/>
          </p:cNvSpPr>
          <p:nvPr>
            <p:ph type="title"/>
          </p:nvPr>
        </p:nvSpPr>
        <p:spPr/>
        <p:txBody>
          <a:bodyPr/>
          <a:lstStyle/>
          <a:p>
            <a:pPr algn="ctr" rtl="1"/>
            <a:r>
              <a:rPr lang="ar-EG" b="1" dirty="0">
                <a:solidFill>
                  <a:srgbClr val="C00000"/>
                </a:solidFill>
              </a:rPr>
              <a:t>القيم</a:t>
            </a:r>
            <a:endParaRPr lang="en-US" dirty="0"/>
          </a:p>
        </p:txBody>
      </p:sp>
      <p:sp>
        <p:nvSpPr>
          <p:cNvPr id="3" name="Content Placeholder 2">
            <a:extLst>
              <a:ext uri="{FF2B5EF4-FFF2-40B4-BE49-F238E27FC236}">
                <a16:creationId xmlns:a16="http://schemas.microsoft.com/office/drawing/2014/main" id="{AFEC04E3-C3AA-4A8D-9ADA-293B4FD5AE2B}"/>
              </a:ext>
            </a:extLst>
          </p:cNvPr>
          <p:cNvSpPr>
            <a:spLocks noGrp="1"/>
          </p:cNvSpPr>
          <p:nvPr>
            <p:ph idx="1"/>
          </p:nvPr>
        </p:nvSpPr>
        <p:spPr/>
        <p:txBody>
          <a:bodyPr>
            <a:normAutofit/>
          </a:bodyPr>
          <a:lstStyle/>
          <a:p>
            <a:pPr marL="457200" lvl="1" indent="0" algn="r" rtl="1">
              <a:buNone/>
            </a:pPr>
            <a:endParaRPr lang="en-US" dirty="0"/>
          </a:p>
          <a:p>
            <a:pPr algn="ctr" rtl="1"/>
            <a:r>
              <a:rPr lang="ar-SA" sz="2800" b="1" dirty="0">
                <a:solidFill>
                  <a:schemeClr val="accent1"/>
                </a:solidFill>
              </a:rPr>
              <a:t>الالتزام بأخلاقيات المهنة مع تنمية روح الانتماء والعمل الجماعي استناداً على الهوية الإسلامية</a:t>
            </a:r>
            <a:endParaRPr lang="en-GB" sz="2800" u="sng" dirty="0">
              <a:solidFill>
                <a:schemeClr val="accent1"/>
              </a:solidFill>
              <a:cs typeface="Aldhabi" panose="01000000000000000000" pitchFamily="2" charset="-78"/>
            </a:endParaRPr>
          </a:p>
          <a:p>
            <a:pPr lvl="1" algn="r" rtl="1"/>
            <a:endParaRPr lang="en-US" dirty="0"/>
          </a:p>
          <a:p>
            <a:pPr marL="0" indent="0" rtl="1">
              <a:buNone/>
            </a:pPr>
            <a:r>
              <a:rPr lang="ar-EG" b="1" dirty="0"/>
              <a:t> </a:t>
            </a:r>
            <a:endParaRPr lang="en-US" dirty="0"/>
          </a:p>
          <a:p>
            <a:endParaRPr lang="en-US" dirty="0"/>
          </a:p>
        </p:txBody>
      </p:sp>
      <p:sp>
        <p:nvSpPr>
          <p:cNvPr id="4" name="Up Ribbon 4">
            <a:extLst>
              <a:ext uri="{FF2B5EF4-FFF2-40B4-BE49-F238E27FC236}">
                <a16:creationId xmlns:a16="http://schemas.microsoft.com/office/drawing/2014/main" id="{6A5A09CA-07D4-439F-9AB5-B461E58D757B}"/>
              </a:ext>
            </a:extLst>
          </p:cNvPr>
          <p:cNvSpPr/>
          <p:nvPr/>
        </p:nvSpPr>
        <p:spPr>
          <a:xfrm>
            <a:off x="3345637" y="581762"/>
            <a:ext cx="5643602" cy="1285884"/>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القيم</a:t>
            </a:r>
          </a:p>
        </p:txBody>
      </p:sp>
      <p:pic>
        <p:nvPicPr>
          <p:cNvPr id="5" name="Picture 4">
            <a:extLst>
              <a:ext uri="{FF2B5EF4-FFF2-40B4-BE49-F238E27FC236}">
                <a16:creationId xmlns:a16="http://schemas.microsoft.com/office/drawing/2014/main" id="{D5CAAC9A-1A2F-4823-8D73-81703BE4C40A}"/>
              </a:ext>
            </a:extLst>
          </p:cNvPr>
          <p:cNvPicPr>
            <a:picLocks noChangeAspect="1"/>
          </p:cNvPicPr>
          <p:nvPr/>
        </p:nvPicPr>
        <p:blipFill rotWithShape="1">
          <a:blip r:embed="rId2"/>
          <a:srcRect l="11112" r="14097"/>
          <a:stretch/>
        </p:blipFill>
        <p:spPr>
          <a:xfrm>
            <a:off x="101310" y="35512"/>
            <a:ext cx="1531532" cy="1715678"/>
          </a:xfrm>
          <a:prstGeom prst="rect">
            <a:avLst/>
          </a:prstGeom>
        </p:spPr>
      </p:pic>
      <p:pic>
        <p:nvPicPr>
          <p:cNvPr id="6" name="Picture 5">
            <a:extLst>
              <a:ext uri="{FF2B5EF4-FFF2-40B4-BE49-F238E27FC236}">
                <a16:creationId xmlns:a16="http://schemas.microsoft.com/office/drawing/2014/main" id="{45C3F14F-6C09-4D6E-8C7E-4008CD735531}"/>
              </a:ext>
            </a:extLst>
          </p:cNvPr>
          <p:cNvPicPr>
            <a:picLocks noChangeAspect="1"/>
          </p:cNvPicPr>
          <p:nvPr/>
        </p:nvPicPr>
        <p:blipFill>
          <a:blip r:embed="rId3"/>
          <a:stretch>
            <a:fillRect/>
          </a:stretch>
        </p:blipFill>
        <p:spPr>
          <a:xfrm>
            <a:off x="10556129" y="92073"/>
            <a:ext cx="1531532" cy="1531532"/>
          </a:xfrm>
          <a:prstGeom prst="rect">
            <a:avLst/>
          </a:prstGeom>
        </p:spPr>
      </p:pic>
    </p:spTree>
    <p:extLst>
      <p:ext uri="{BB962C8B-B14F-4D97-AF65-F5344CB8AC3E}">
        <p14:creationId xmlns:p14="http://schemas.microsoft.com/office/powerpoint/2010/main" val="109686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C0E9-06F0-49ED-B424-1BB866333051}"/>
              </a:ext>
            </a:extLst>
          </p:cNvPr>
          <p:cNvSpPr>
            <a:spLocks noGrp="1"/>
          </p:cNvSpPr>
          <p:nvPr>
            <p:ph type="title"/>
          </p:nvPr>
        </p:nvSpPr>
        <p:spPr/>
        <p:txBody>
          <a:bodyPr>
            <a:normAutofit/>
          </a:bodyPr>
          <a:lstStyle/>
          <a:p>
            <a:pPr algn="ctr"/>
            <a:r>
              <a:rPr lang="ar-EG" sz="4000" b="1" dirty="0">
                <a:solidFill>
                  <a:srgbClr val="C00000"/>
                </a:solidFill>
              </a:rPr>
              <a:t>الاعتماد</a:t>
            </a:r>
            <a:endParaRPr lang="en-US" sz="4000" dirty="0">
              <a:solidFill>
                <a:srgbClr val="C00000"/>
              </a:solidFill>
            </a:endParaRPr>
          </a:p>
        </p:txBody>
      </p:sp>
      <p:sp>
        <p:nvSpPr>
          <p:cNvPr id="3" name="Content Placeholder 2">
            <a:extLst>
              <a:ext uri="{FF2B5EF4-FFF2-40B4-BE49-F238E27FC236}">
                <a16:creationId xmlns:a16="http://schemas.microsoft.com/office/drawing/2014/main" id="{37F31ACE-ACB0-49F7-8C12-4BD43324DD43}"/>
              </a:ext>
            </a:extLst>
          </p:cNvPr>
          <p:cNvSpPr>
            <a:spLocks noGrp="1"/>
          </p:cNvSpPr>
          <p:nvPr>
            <p:ph idx="1"/>
          </p:nvPr>
        </p:nvSpPr>
        <p:spPr>
          <a:xfrm>
            <a:off x="867267" y="1657506"/>
            <a:ext cx="10624008" cy="3450613"/>
          </a:xfrm>
        </p:spPr>
        <p:txBody>
          <a:bodyPr>
            <a:noAutofit/>
          </a:bodyPr>
          <a:lstStyle/>
          <a:p>
            <a:pPr marL="0" indent="0" algn="ctr" rtl="1">
              <a:lnSpc>
                <a:spcPct val="150000"/>
              </a:lnSpc>
              <a:buNone/>
            </a:pPr>
            <a:r>
              <a:rPr lang="ar-EG" sz="3200" b="1" u="sng" dirty="0">
                <a:solidFill>
                  <a:srgbClr val="FF0000"/>
                </a:solidFill>
              </a:rPr>
              <a:t>الاعتراف</a:t>
            </a:r>
            <a:r>
              <a:rPr lang="ar-EG" sz="3200" b="1" dirty="0"/>
              <a:t> الذى تمنحه الهيئة القومية لضمان جودة التعليم والاعتماد للمؤسسة التعليمية</a:t>
            </a:r>
          </a:p>
          <a:p>
            <a:pPr algn="ctr" rtl="1">
              <a:lnSpc>
                <a:spcPct val="150000"/>
              </a:lnSpc>
            </a:pPr>
            <a:r>
              <a:rPr lang="ar-EG" sz="3000" dirty="0"/>
              <a:t>إذا استطاعت المؤسسة إثبات أن لديها القدرة على تحقيق الفاعلية التعليمية وفقاً للمعايير القياسية الأكاديمية القومية المعلنة و المعتمدة من الهيئة، </a:t>
            </a:r>
          </a:p>
          <a:p>
            <a:pPr algn="ctr" rtl="1">
              <a:lnSpc>
                <a:spcPct val="150000"/>
              </a:lnSpc>
            </a:pPr>
            <a:r>
              <a:rPr lang="ar-EG" sz="3000" dirty="0"/>
              <a:t>و أن لها أنظمة قائمة لضمان الجودة و التحسين المستمر لأنشطتها الأكاديمية </a:t>
            </a:r>
            <a:r>
              <a:rPr lang="ar-EG" sz="3000" dirty="0" err="1"/>
              <a:t>التى</a:t>
            </a:r>
            <a:r>
              <a:rPr lang="ar-EG" sz="3000" dirty="0"/>
              <a:t> تضمن التحسين والتعزيز المستمر للجودة</a:t>
            </a:r>
            <a:r>
              <a:rPr lang="ar-EG" sz="3200" dirty="0"/>
              <a:t>.</a:t>
            </a:r>
          </a:p>
        </p:txBody>
      </p:sp>
      <p:pic>
        <p:nvPicPr>
          <p:cNvPr id="4" name="Picture 3">
            <a:extLst>
              <a:ext uri="{FF2B5EF4-FFF2-40B4-BE49-F238E27FC236}">
                <a16:creationId xmlns:a16="http://schemas.microsoft.com/office/drawing/2014/main" id="{DDF30737-8ED2-4316-A9AC-E04278C6CFA6}"/>
              </a:ext>
            </a:extLst>
          </p:cNvPr>
          <p:cNvPicPr>
            <a:picLocks noChangeAspect="1"/>
          </p:cNvPicPr>
          <p:nvPr/>
        </p:nvPicPr>
        <p:blipFill rotWithShape="1">
          <a:blip r:embed="rId2"/>
          <a:srcRect l="11112" r="14097"/>
          <a:stretch/>
        </p:blipFill>
        <p:spPr>
          <a:xfrm>
            <a:off x="101501" y="0"/>
            <a:ext cx="1531532" cy="1715678"/>
          </a:xfrm>
          <a:prstGeom prst="rect">
            <a:avLst/>
          </a:prstGeom>
        </p:spPr>
      </p:pic>
      <p:pic>
        <p:nvPicPr>
          <p:cNvPr id="5" name="Picture 4">
            <a:extLst>
              <a:ext uri="{FF2B5EF4-FFF2-40B4-BE49-F238E27FC236}">
                <a16:creationId xmlns:a16="http://schemas.microsoft.com/office/drawing/2014/main" id="{6191DA9C-A650-4509-9FAD-F87FDDF25C2A}"/>
              </a:ext>
            </a:extLst>
          </p:cNvPr>
          <p:cNvPicPr>
            <a:picLocks noChangeAspect="1"/>
          </p:cNvPicPr>
          <p:nvPr/>
        </p:nvPicPr>
        <p:blipFill>
          <a:blip r:embed="rId3"/>
          <a:stretch>
            <a:fillRect/>
          </a:stretch>
        </p:blipFill>
        <p:spPr>
          <a:xfrm>
            <a:off x="10558967" y="92073"/>
            <a:ext cx="1531532" cy="1531532"/>
          </a:xfrm>
          <a:prstGeom prst="rect">
            <a:avLst/>
          </a:prstGeom>
        </p:spPr>
      </p:pic>
    </p:spTree>
    <p:extLst>
      <p:ext uri="{BB962C8B-B14F-4D97-AF65-F5344CB8AC3E}">
        <p14:creationId xmlns:p14="http://schemas.microsoft.com/office/powerpoint/2010/main" val="161768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ACE6-C652-4A67-AF26-4944D0D09F9F}"/>
              </a:ext>
            </a:extLst>
          </p:cNvPr>
          <p:cNvSpPr>
            <a:spLocks noGrp="1"/>
          </p:cNvSpPr>
          <p:nvPr>
            <p:ph type="title"/>
          </p:nvPr>
        </p:nvSpPr>
        <p:spPr/>
        <p:txBody>
          <a:bodyPr>
            <a:normAutofit/>
          </a:bodyPr>
          <a:lstStyle/>
          <a:p>
            <a:pPr algn="ctr" rtl="1"/>
            <a:r>
              <a:rPr lang="ar-EG" sz="4000" b="1" dirty="0">
                <a:solidFill>
                  <a:srgbClr val="C00000"/>
                </a:solidFill>
              </a:rPr>
              <a:t>ضمان الجودة</a:t>
            </a:r>
            <a:endParaRPr lang="en-US" sz="4000" dirty="0">
              <a:solidFill>
                <a:srgbClr val="C00000"/>
              </a:solidFill>
            </a:endParaRPr>
          </a:p>
        </p:txBody>
      </p:sp>
      <p:sp>
        <p:nvSpPr>
          <p:cNvPr id="3" name="Content Placeholder 2">
            <a:extLst>
              <a:ext uri="{FF2B5EF4-FFF2-40B4-BE49-F238E27FC236}">
                <a16:creationId xmlns:a16="http://schemas.microsoft.com/office/drawing/2014/main" id="{62B9BD1D-E37A-4483-BA25-7749F66B1B92}"/>
              </a:ext>
            </a:extLst>
          </p:cNvPr>
          <p:cNvSpPr>
            <a:spLocks noGrp="1"/>
          </p:cNvSpPr>
          <p:nvPr>
            <p:ph idx="1"/>
          </p:nvPr>
        </p:nvSpPr>
        <p:spPr>
          <a:xfrm>
            <a:off x="1357460" y="2557753"/>
            <a:ext cx="9766169" cy="1982804"/>
          </a:xfrm>
        </p:spPr>
        <p:txBody>
          <a:bodyPr>
            <a:normAutofit fontScale="92500" lnSpcReduction="20000"/>
          </a:bodyPr>
          <a:lstStyle/>
          <a:p>
            <a:pPr algn="ctr" rtl="1">
              <a:lnSpc>
                <a:spcPct val="150000"/>
              </a:lnSpc>
            </a:pPr>
            <a:r>
              <a:rPr lang="ar-EG" sz="3200" dirty="0" err="1"/>
              <a:t>هى</a:t>
            </a:r>
            <a:r>
              <a:rPr lang="ar-EG" sz="3200" dirty="0"/>
              <a:t> </a:t>
            </a:r>
            <a:r>
              <a:rPr lang="ar-EG" sz="3200" b="1" u="sng" dirty="0">
                <a:solidFill>
                  <a:srgbClr val="FF0000"/>
                </a:solidFill>
              </a:rPr>
              <a:t>وسيلة</a:t>
            </a:r>
            <a:r>
              <a:rPr lang="ar-EG" sz="3200" dirty="0"/>
              <a:t> للتأكد من ان المعايير الأكاديمية المستمدة من </a:t>
            </a:r>
            <a:r>
              <a:rPr lang="ar-EG" sz="3200" u="sng" dirty="0"/>
              <a:t>رسالة</a:t>
            </a:r>
            <a:r>
              <a:rPr lang="ar-EG" sz="3200" dirty="0"/>
              <a:t> الجهة المعنية تم تعريفها و تحقيقها بما </a:t>
            </a:r>
            <a:r>
              <a:rPr lang="ar-EG" sz="3200" u="sng" dirty="0"/>
              <a:t>يتوافق مع المعايير المناظرة لها سواء قوميا او عالميا</a:t>
            </a:r>
            <a:r>
              <a:rPr lang="ar-EG" sz="3200" dirty="0"/>
              <a:t>. </a:t>
            </a:r>
          </a:p>
          <a:p>
            <a:pPr marL="0" indent="0" algn="ctr" rtl="1">
              <a:lnSpc>
                <a:spcPct val="150000"/>
              </a:lnSpc>
              <a:buNone/>
            </a:pPr>
            <a:endParaRPr lang="ar-EG" sz="3200" dirty="0"/>
          </a:p>
          <a:p>
            <a:endParaRPr lang="en-US" dirty="0"/>
          </a:p>
        </p:txBody>
      </p:sp>
      <p:pic>
        <p:nvPicPr>
          <p:cNvPr id="4" name="Picture 3">
            <a:extLst>
              <a:ext uri="{FF2B5EF4-FFF2-40B4-BE49-F238E27FC236}">
                <a16:creationId xmlns:a16="http://schemas.microsoft.com/office/drawing/2014/main" id="{A99873DD-DE84-47A8-BAD6-3817D2608B3B}"/>
              </a:ext>
            </a:extLst>
          </p:cNvPr>
          <p:cNvPicPr>
            <a:picLocks noChangeAspect="1"/>
          </p:cNvPicPr>
          <p:nvPr/>
        </p:nvPicPr>
        <p:blipFill rotWithShape="1">
          <a:blip r:embed="rId2"/>
          <a:srcRect l="11112" r="14097"/>
          <a:stretch/>
        </p:blipFill>
        <p:spPr>
          <a:xfrm>
            <a:off x="72434" y="100520"/>
            <a:ext cx="1531532" cy="1715678"/>
          </a:xfrm>
          <a:prstGeom prst="rect">
            <a:avLst/>
          </a:prstGeom>
        </p:spPr>
      </p:pic>
      <p:pic>
        <p:nvPicPr>
          <p:cNvPr id="6" name="Picture 5">
            <a:extLst>
              <a:ext uri="{FF2B5EF4-FFF2-40B4-BE49-F238E27FC236}">
                <a16:creationId xmlns:a16="http://schemas.microsoft.com/office/drawing/2014/main" id="{A679815E-3A68-4923-AEF1-99C033856604}"/>
              </a:ext>
            </a:extLst>
          </p:cNvPr>
          <p:cNvPicPr>
            <a:picLocks noChangeAspect="1"/>
          </p:cNvPicPr>
          <p:nvPr/>
        </p:nvPicPr>
        <p:blipFill>
          <a:blip r:embed="rId3"/>
          <a:stretch>
            <a:fillRect/>
          </a:stretch>
        </p:blipFill>
        <p:spPr>
          <a:xfrm>
            <a:off x="10587335" y="100520"/>
            <a:ext cx="1531532" cy="1531532"/>
          </a:xfrm>
          <a:prstGeom prst="rect">
            <a:avLst/>
          </a:prstGeom>
        </p:spPr>
      </p:pic>
    </p:spTree>
    <p:extLst>
      <p:ext uri="{BB962C8B-B14F-4D97-AF65-F5344CB8AC3E}">
        <p14:creationId xmlns:p14="http://schemas.microsoft.com/office/powerpoint/2010/main" val="276338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12BA-8762-4A40-A55F-2D598A90250A}"/>
              </a:ext>
            </a:extLst>
          </p:cNvPr>
          <p:cNvSpPr>
            <a:spLocks noGrp="1"/>
          </p:cNvSpPr>
          <p:nvPr>
            <p:ph type="title"/>
          </p:nvPr>
        </p:nvSpPr>
        <p:spPr/>
        <p:txBody>
          <a:bodyPr>
            <a:normAutofit/>
          </a:bodyPr>
          <a:lstStyle/>
          <a:p>
            <a:pPr algn="ctr"/>
            <a:r>
              <a:rPr lang="ar-EG" sz="3600" b="1" dirty="0">
                <a:solidFill>
                  <a:srgbClr val="C00000"/>
                </a:solidFill>
              </a:rPr>
              <a:t> مبادئ عملية ضمان جودة التعليم</a:t>
            </a:r>
            <a:endParaRPr lang="en-US" sz="3600" dirty="0">
              <a:solidFill>
                <a:srgbClr val="C00000"/>
              </a:solidFill>
            </a:endParaRPr>
          </a:p>
        </p:txBody>
      </p:sp>
      <p:sp>
        <p:nvSpPr>
          <p:cNvPr id="3" name="Content Placeholder 2">
            <a:extLst>
              <a:ext uri="{FF2B5EF4-FFF2-40B4-BE49-F238E27FC236}">
                <a16:creationId xmlns:a16="http://schemas.microsoft.com/office/drawing/2014/main" id="{16CE2B02-C4D6-4915-9A4A-7F0FE82CF78D}"/>
              </a:ext>
            </a:extLst>
          </p:cNvPr>
          <p:cNvSpPr>
            <a:spLocks noGrp="1"/>
          </p:cNvSpPr>
          <p:nvPr>
            <p:ph idx="1"/>
          </p:nvPr>
        </p:nvSpPr>
        <p:spPr>
          <a:xfrm>
            <a:off x="140152" y="1766104"/>
            <a:ext cx="11911695" cy="4362793"/>
          </a:xfrm>
        </p:spPr>
        <p:txBody>
          <a:bodyPr>
            <a:normAutofit/>
          </a:bodyPr>
          <a:lstStyle/>
          <a:p>
            <a:pPr algn="r" rtl="1" fontAlgn="base">
              <a:lnSpc>
                <a:spcPct val="120000"/>
              </a:lnSpc>
            </a:pPr>
            <a:r>
              <a:rPr lang="ar-EG" b="1" u="sng" dirty="0">
                <a:solidFill>
                  <a:srgbClr val="FF0000"/>
                </a:solidFill>
              </a:rPr>
              <a:t>الاهتمام بالمستفيد الأساسي (الطالب) </a:t>
            </a:r>
            <a:r>
              <a:rPr lang="ar-EG" b="1" dirty="0"/>
              <a:t>والعناية به، والحرص على تحقيق مستويات عالية من رضائه، من خلال تلبية احتياجاته ورغباته وتوقعاته.</a:t>
            </a:r>
          </a:p>
          <a:p>
            <a:pPr algn="r" rtl="1" fontAlgn="base">
              <a:lnSpc>
                <a:spcPct val="120000"/>
              </a:lnSpc>
            </a:pPr>
            <a:r>
              <a:rPr lang="ar-EG" b="1" u="sng" dirty="0">
                <a:solidFill>
                  <a:srgbClr val="FF0000"/>
                </a:solidFill>
              </a:rPr>
              <a:t>القيادة</a:t>
            </a:r>
            <a:r>
              <a:rPr lang="ar-EG" b="1" dirty="0"/>
              <a:t> والحوكمة الموجهة بالفكر والتخطيط </a:t>
            </a:r>
            <a:r>
              <a:rPr lang="ar-EG" b="1" dirty="0" err="1"/>
              <a:t>الاستراتيجى</a:t>
            </a:r>
            <a:r>
              <a:rPr lang="ar-EG" b="1" dirty="0"/>
              <a:t> والموضوعية والشفافية والعدالة.</a:t>
            </a:r>
          </a:p>
          <a:p>
            <a:pPr algn="r" rtl="1" fontAlgn="base">
              <a:lnSpc>
                <a:spcPct val="120000"/>
              </a:lnSpc>
            </a:pPr>
            <a:r>
              <a:rPr lang="ar-EG" b="1" u="sng" dirty="0">
                <a:solidFill>
                  <a:srgbClr val="FF0000"/>
                </a:solidFill>
              </a:rPr>
              <a:t>الابتكار والإبداع </a:t>
            </a:r>
            <a:r>
              <a:rPr lang="ar-EG" b="1" dirty="0"/>
              <a:t>بغرض التغيير الهادف والتحسين والتطوير المستمر.</a:t>
            </a:r>
          </a:p>
          <a:p>
            <a:pPr algn="r" rtl="1" fontAlgn="base">
              <a:lnSpc>
                <a:spcPct val="120000"/>
              </a:lnSpc>
            </a:pPr>
            <a:r>
              <a:rPr lang="ar-EG" b="1" u="sng" dirty="0">
                <a:solidFill>
                  <a:srgbClr val="FF0000"/>
                </a:solidFill>
              </a:rPr>
              <a:t>الالتزام</a:t>
            </a:r>
            <a:r>
              <a:rPr lang="ar-EG" b="1" dirty="0"/>
              <a:t> وعدم </a:t>
            </a:r>
            <a:r>
              <a:rPr lang="ar-EG" b="1" dirty="0" err="1"/>
              <a:t>التخلى</a:t>
            </a:r>
            <a:r>
              <a:rPr lang="ar-EG" b="1" dirty="0"/>
              <a:t> عن المسئوليات والواجبات </a:t>
            </a:r>
            <a:r>
              <a:rPr lang="ar-EG" b="1" dirty="0" err="1"/>
              <a:t>التى</a:t>
            </a:r>
            <a:r>
              <a:rPr lang="ar-EG" b="1" dirty="0"/>
              <a:t> تحددها الأدوار الخاصة بالمؤسسات أو الأفراد.</a:t>
            </a:r>
          </a:p>
          <a:p>
            <a:pPr algn="r" rtl="1" fontAlgn="base">
              <a:lnSpc>
                <a:spcPct val="120000"/>
              </a:lnSpc>
            </a:pPr>
            <a:r>
              <a:rPr lang="ar-EG" b="1" u="sng" dirty="0">
                <a:solidFill>
                  <a:srgbClr val="FF0000"/>
                </a:solidFill>
              </a:rPr>
              <a:t>التعلم المستمر </a:t>
            </a:r>
            <a:r>
              <a:rPr lang="ar-EG" b="1" dirty="0"/>
              <a:t>من جانب المؤسسة والمعتمد على الاستفادة من الخبرات المتراكمة، وتقبل الأفكار الجديدة، والانفتاح على العالم.</a:t>
            </a:r>
          </a:p>
          <a:p>
            <a:pPr algn="r" rtl="1" fontAlgn="base">
              <a:lnSpc>
                <a:spcPct val="120000"/>
              </a:lnSpc>
            </a:pPr>
            <a:r>
              <a:rPr lang="ar-EG" b="1" u="sng" dirty="0">
                <a:solidFill>
                  <a:srgbClr val="FF0000"/>
                </a:solidFill>
              </a:rPr>
              <a:t>التعاون</a:t>
            </a:r>
            <a:r>
              <a:rPr lang="ar-EG" b="1" dirty="0"/>
              <a:t> بين جميع الأطراف ذات العلاقة بالمؤسسة التعليمية من طلاب وأعضاء هيئة تدريس ومعاونيهم وعاملين والأطراف المجتمعية.</a:t>
            </a:r>
          </a:p>
          <a:p>
            <a:pPr algn="r" rtl="1" fontAlgn="base">
              <a:lnSpc>
                <a:spcPct val="120000"/>
              </a:lnSpc>
            </a:pPr>
            <a:r>
              <a:rPr lang="ar-EG" b="1" dirty="0"/>
              <a:t> </a:t>
            </a:r>
            <a:r>
              <a:rPr lang="ar-EG" b="1" u="sng" dirty="0">
                <a:solidFill>
                  <a:srgbClr val="FF0000"/>
                </a:solidFill>
              </a:rPr>
              <a:t>الاهتمام بالتغذية الراجعة </a:t>
            </a:r>
            <a:r>
              <a:rPr lang="en-US" b="1" dirty="0"/>
              <a:t>)</a:t>
            </a:r>
            <a:r>
              <a:rPr lang="ar-EG" b="1" dirty="0"/>
              <a:t>الحرص على جمع المعلومات وتوثيقها لتفهم ردود الأفعال، والاستفادة منها لتحسين وتطوير مخرجات النظام </a:t>
            </a:r>
            <a:r>
              <a:rPr lang="ar-EG" b="1" dirty="0" err="1"/>
              <a:t>المؤسسى</a:t>
            </a:r>
            <a:r>
              <a:rPr lang="en-US" b="1" dirty="0"/>
              <a:t>(</a:t>
            </a:r>
            <a:r>
              <a:rPr lang="ar-EG" b="1" dirty="0"/>
              <a:t>.  </a:t>
            </a:r>
          </a:p>
        </p:txBody>
      </p:sp>
      <p:pic>
        <p:nvPicPr>
          <p:cNvPr id="4" name="Picture 3">
            <a:extLst>
              <a:ext uri="{FF2B5EF4-FFF2-40B4-BE49-F238E27FC236}">
                <a16:creationId xmlns:a16="http://schemas.microsoft.com/office/drawing/2014/main" id="{EB3A7F03-9480-4EF4-B90B-8EE5186770ED}"/>
              </a:ext>
            </a:extLst>
          </p:cNvPr>
          <p:cNvPicPr>
            <a:picLocks noChangeAspect="1"/>
          </p:cNvPicPr>
          <p:nvPr/>
        </p:nvPicPr>
        <p:blipFill rotWithShape="1">
          <a:blip r:embed="rId2"/>
          <a:srcRect l="11112" r="14097"/>
          <a:stretch/>
        </p:blipFill>
        <p:spPr>
          <a:xfrm>
            <a:off x="140152" y="50426"/>
            <a:ext cx="1531532" cy="1715678"/>
          </a:xfrm>
          <a:prstGeom prst="rect">
            <a:avLst/>
          </a:prstGeom>
        </p:spPr>
      </p:pic>
      <p:pic>
        <p:nvPicPr>
          <p:cNvPr id="5" name="Picture 4">
            <a:extLst>
              <a:ext uri="{FF2B5EF4-FFF2-40B4-BE49-F238E27FC236}">
                <a16:creationId xmlns:a16="http://schemas.microsoft.com/office/drawing/2014/main" id="{7B313490-D773-4792-A8B5-B05AFFF7AD3B}"/>
              </a:ext>
            </a:extLst>
          </p:cNvPr>
          <p:cNvPicPr>
            <a:picLocks noChangeAspect="1"/>
          </p:cNvPicPr>
          <p:nvPr/>
        </p:nvPicPr>
        <p:blipFill>
          <a:blip r:embed="rId3"/>
          <a:stretch>
            <a:fillRect/>
          </a:stretch>
        </p:blipFill>
        <p:spPr>
          <a:xfrm>
            <a:off x="10520316" y="69236"/>
            <a:ext cx="1531532" cy="1531532"/>
          </a:xfrm>
          <a:prstGeom prst="rect">
            <a:avLst/>
          </a:prstGeom>
        </p:spPr>
      </p:pic>
    </p:spTree>
    <p:extLst>
      <p:ext uri="{BB962C8B-B14F-4D97-AF65-F5344CB8AC3E}">
        <p14:creationId xmlns:p14="http://schemas.microsoft.com/office/powerpoint/2010/main" val="395000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2208DD-0137-4183-8208-60F85A106C3A}"/>
              </a:ext>
            </a:extLst>
          </p:cNvPr>
          <p:cNvPicPr>
            <a:picLocks noChangeAspect="1"/>
          </p:cNvPicPr>
          <p:nvPr/>
        </p:nvPicPr>
        <p:blipFill>
          <a:blip r:embed="rId2"/>
          <a:stretch>
            <a:fillRect/>
          </a:stretch>
        </p:blipFill>
        <p:spPr>
          <a:xfrm>
            <a:off x="1074656" y="737781"/>
            <a:ext cx="9785022" cy="5860783"/>
          </a:xfrm>
          <a:prstGeom prst="rect">
            <a:avLst/>
          </a:prstGeom>
        </p:spPr>
      </p:pic>
      <p:sp>
        <p:nvSpPr>
          <p:cNvPr id="5" name="Rectangle 4">
            <a:extLst>
              <a:ext uri="{FF2B5EF4-FFF2-40B4-BE49-F238E27FC236}">
                <a16:creationId xmlns:a16="http://schemas.microsoft.com/office/drawing/2014/main" id="{48D23302-D70C-4629-AA02-A0BB7C70EEE3}"/>
              </a:ext>
            </a:extLst>
          </p:cNvPr>
          <p:cNvSpPr/>
          <p:nvPr/>
        </p:nvSpPr>
        <p:spPr>
          <a:xfrm>
            <a:off x="4429893" y="114633"/>
            <a:ext cx="2730235" cy="523220"/>
          </a:xfrm>
          <a:prstGeom prst="rect">
            <a:avLst/>
          </a:prstGeom>
        </p:spPr>
        <p:txBody>
          <a:bodyPr wrap="none">
            <a:spAutoFit/>
          </a:bodyPr>
          <a:lstStyle/>
          <a:p>
            <a:pPr algn="r" rtl="1"/>
            <a:r>
              <a:rPr lang="ar-EG" sz="2800" b="1" dirty="0">
                <a:solidFill>
                  <a:srgbClr val="C00000"/>
                </a:solidFill>
              </a:rPr>
              <a:t>الهيكل التنظيمي للكلية</a:t>
            </a:r>
            <a:endParaRPr lang="en-US" sz="2800" b="1" dirty="0">
              <a:solidFill>
                <a:srgbClr val="C00000"/>
              </a:solidFill>
            </a:endParaRPr>
          </a:p>
        </p:txBody>
      </p:sp>
    </p:spTree>
    <p:extLst>
      <p:ext uri="{BB962C8B-B14F-4D97-AF65-F5344CB8AC3E}">
        <p14:creationId xmlns:p14="http://schemas.microsoft.com/office/powerpoint/2010/main" val="124099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FB21-CE98-4971-B337-277AD2C5B047}"/>
              </a:ext>
            </a:extLst>
          </p:cNvPr>
          <p:cNvSpPr>
            <a:spLocks noGrp="1"/>
          </p:cNvSpPr>
          <p:nvPr>
            <p:ph type="title"/>
          </p:nvPr>
        </p:nvSpPr>
        <p:spPr/>
        <p:txBody>
          <a:bodyPr>
            <a:normAutofit/>
          </a:bodyPr>
          <a:lstStyle/>
          <a:p>
            <a:pPr algn="ctr" rtl="1"/>
            <a:r>
              <a:rPr lang="ar-SA" sz="4000" b="1" dirty="0">
                <a:solidFill>
                  <a:srgbClr val="C00000"/>
                </a:solidFill>
              </a:rPr>
              <a:t>محور منظومة التعليم بالجامعة هو </a:t>
            </a:r>
            <a:r>
              <a:rPr lang="ar-EG" sz="4000" b="1" dirty="0">
                <a:solidFill>
                  <a:srgbClr val="C00000"/>
                </a:solidFill>
              </a:rPr>
              <a:t>الطالب</a:t>
            </a:r>
            <a:r>
              <a:rPr lang="ar-SA" sz="4000" b="1" dirty="0">
                <a:solidFill>
                  <a:srgbClr val="C00000"/>
                </a:solidFill>
              </a:rPr>
              <a:t> ... </a:t>
            </a:r>
            <a:endParaRPr lang="en-US" sz="4000" b="1" dirty="0"/>
          </a:p>
        </p:txBody>
      </p:sp>
      <p:sp>
        <p:nvSpPr>
          <p:cNvPr id="3" name="Content Placeholder 2">
            <a:extLst>
              <a:ext uri="{FF2B5EF4-FFF2-40B4-BE49-F238E27FC236}">
                <a16:creationId xmlns:a16="http://schemas.microsoft.com/office/drawing/2014/main" id="{6D226BF4-2FA7-46A5-BF60-0658B686A345}"/>
              </a:ext>
            </a:extLst>
          </p:cNvPr>
          <p:cNvSpPr>
            <a:spLocks noGrp="1"/>
          </p:cNvSpPr>
          <p:nvPr>
            <p:ph idx="1"/>
          </p:nvPr>
        </p:nvSpPr>
        <p:spPr>
          <a:xfrm>
            <a:off x="1451579" y="2015732"/>
            <a:ext cx="9603275" cy="4037749"/>
          </a:xfrm>
        </p:spPr>
        <p:txBody>
          <a:bodyPr>
            <a:normAutofit fontScale="70000" lnSpcReduction="20000"/>
          </a:bodyPr>
          <a:lstStyle/>
          <a:p>
            <a:pPr marL="0" indent="0" algn="ctr" rtl="1">
              <a:lnSpc>
                <a:spcPct val="170000"/>
              </a:lnSpc>
              <a:buNone/>
            </a:pPr>
            <a:r>
              <a:rPr lang="ar-SA" sz="3400" b="1" dirty="0">
                <a:solidFill>
                  <a:srgbClr val="FF0000"/>
                </a:solidFill>
              </a:rPr>
              <a:t>الطالب شريك أساسي في عمليات ضمان جودة التعليم</a:t>
            </a:r>
            <a:endParaRPr lang="en-US" sz="3400" b="1" dirty="0">
              <a:solidFill>
                <a:srgbClr val="FF0000"/>
              </a:solidFill>
            </a:endParaRPr>
          </a:p>
          <a:p>
            <a:pPr algn="r" rtl="1">
              <a:lnSpc>
                <a:spcPct val="170000"/>
              </a:lnSpc>
            </a:pPr>
            <a:r>
              <a:rPr lang="ar-SA" sz="3200" b="1" dirty="0"/>
              <a:t>نعم الطالب هو </a:t>
            </a:r>
            <a:r>
              <a:rPr lang="ar-SA" sz="3200" b="1" u="sng" dirty="0">
                <a:solidFill>
                  <a:srgbClr val="C00000"/>
                </a:solidFill>
              </a:rPr>
              <a:t>المستهدف </a:t>
            </a:r>
            <a:r>
              <a:rPr lang="ar-SA" sz="3200" b="1" u="sng" dirty="0" err="1">
                <a:solidFill>
                  <a:srgbClr val="C00000"/>
                </a:solidFill>
              </a:rPr>
              <a:t>الأساسى</a:t>
            </a:r>
            <a:r>
              <a:rPr lang="ar-SA" sz="3200" b="1" u="sng" dirty="0">
                <a:solidFill>
                  <a:srgbClr val="C00000"/>
                </a:solidFill>
              </a:rPr>
              <a:t> </a:t>
            </a:r>
            <a:r>
              <a:rPr lang="ar-SA" sz="3200" b="1" dirty="0"/>
              <a:t>من العملية التعليمية فكل ما يدور حولك من محاضرات وامتحانات وندوات وغيرها</a:t>
            </a:r>
            <a:r>
              <a:rPr lang="ar-SA" sz="3200" b="1" dirty="0">
                <a:solidFill>
                  <a:srgbClr val="C00000"/>
                </a:solidFill>
              </a:rPr>
              <a:t> </a:t>
            </a:r>
            <a:r>
              <a:rPr lang="ar-SA" sz="3200" b="1" u="sng" dirty="0">
                <a:solidFill>
                  <a:srgbClr val="C00000"/>
                </a:solidFill>
              </a:rPr>
              <a:t>غرضها </a:t>
            </a:r>
            <a:r>
              <a:rPr lang="ar-SA" sz="3200" b="1" u="sng" dirty="0" err="1">
                <a:solidFill>
                  <a:srgbClr val="C00000"/>
                </a:solidFill>
              </a:rPr>
              <a:t>الأساسى</a:t>
            </a:r>
            <a:r>
              <a:rPr lang="ar-SA" sz="3200" b="1" u="sng" dirty="0">
                <a:solidFill>
                  <a:srgbClr val="C00000"/>
                </a:solidFill>
              </a:rPr>
              <a:t> </a:t>
            </a:r>
            <a:r>
              <a:rPr lang="ar-SA" sz="3200" b="1" u="sng" dirty="0" err="1">
                <a:solidFill>
                  <a:srgbClr val="C00000"/>
                </a:solidFill>
              </a:rPr>
              <a:t>الإرتقاء</a:t>
            </a:r>
            <a:r>
              <a:rPr lang="ar-SA" sz="3200" b="1" u="sng" dirty="0">
                <a:solidFill>
                  <a:srgbClr val="C00000"/>
                </a:solidFill>
              </a:rPr>
              <a:t> بمستواك ومهاراتك</a:t>
            </a:r>
            <a:r>
              <a:rPr lang="ar-SA" sz="3200" b="1" dirty="0">
                <a:solidFill>
                  <a:srgbClr val="C00000"/>
                </a:solidFill>
              </a:rPr>
              <a:t> </a:t>
            </a:r>
            <a:r>
              <a:rPr lang="ar-SA" sz="3200" b="1" dirty="0"/>
              <a:t>التي تؤهلك وتجعلك قادراً على المنافسة في سوق العمل الذى تزداد فيه حدة المنافسة يوماً بعد يوم</a:t>
            </a:r>
            <a:endParaRPr lang="en-GB" sz="3200" b="1" dirty="0"/>
          </a:p>
          <a:p>
            <a:pPr algn="r" rtl="1">
              <a:lnSpc>
                <a:spcPct val="170000"/>
              </a:lnSpc>
            </a:pPr>
            <a:r>
              <a:rPr lang="ar-SA" sz="3200" b="1" dirty="0"/>
              <a:t>انطلاقا من إيمان الهيئة القومية لضمان جودة التعليم والاعتماد بأن الطالب هو محور العملية التعليمية فقد عملت منذ إنشائها على تفعيل دور</a:t>
            </a:r>
            <a:r>
              <a:rPr lang="en-US" sz="3200" b="1" dirty="0"/>
              <a:t> </a:t>
            </a:r>
            <a:r>
              <a:rPr lang="ar-SA" sz="3200" b="1" dirty="0"/>
              <a:t>وحرصت على </a:t>
            </a:r>
            <a:r>
              <a:rPr lang="ar-SA" sz="3200" b="1" u="sng" dirty="0">
                <a:solidFill>
                  <a:srgbClr val="FF0000"/>
                </a:solidFill>
              </a:rPr>
              <a:t>استطلاع أراء الطلاب من خلال الاستبيان الطلابي </a:t>
            </a:r>
            <a:r>
              <a:rPr lang="ar-SA" sz="3200" b="1" dirty="0"/>
              <a:t>السنوي. </a:t>
            </a:r>
          </a:p>
          <a:p>
            <a:pPr algn="r" rtl="1">
              <a:lnSpc>
                <a:spcPct val="170000"/>
              </a:lnSpc>
            </a:pPr>
            <a:endParaRPr lang="en-US" dirty="0"/>
          </a:p>
        </p:txBody>
      </p:sp>
      <p:pic>
        <p:nvPicPr>
          <p:cNvPr id="4" name="Picture 3">
            <a:extLst>
              <a:ext uri="{FF2B5EF4-FFF2-40B4-BE49-F238E27FC236}">
                <a16:creationId xmlns:a16="http://schemas.microsoft.com/office/drawing/2014/main" id="{762AF100-9767-4734-80AF-BCAF7FE6FB55}"/>
              </a:ext>
            </a:extLst>
          </p:cNvPr>
          <p:cNvPicPr>
            <a:picLocks noChangeAspect="1"/>
          </p:cNvPicPr>
          <p:nvPr/>
        </p:nvPicPr>
        <p:blipFill>
          <a:blip r:embed="rId2"/>
          <a:stretch>
            <a:fillRect/>
          </a:stretch>
        </p:blipFill>
        <p:spPr>
          <a:xfrm>
            <a:off x="10539168" y="38753"/>
            <a:ext cx="1531532" cy="1531532"/>
          </a:xfrm>
          <a:prstGeom prst="rect">
            <a:avLst/>
          </a:prstGeom>
        </p:spPr>
      </p:pic>
      <p:pic>
        <p:nvPicPr>
          <p:cNvPr id="5" name="Picture 4">
            <a:extLst>
              <a:ext uri="{FF2B5EF4-FFF2-40B4-BE49-F238E27FC236}">
                <a16:creationId xmlns:a16="http://schemas.microsoft.com/office/drawing/2014/main" id="{205CC38F-D865-4D51-B004-DAF4F51850AC}"/>
              </a:ext>
            </a:extLst>
          </p:cNvPr>
          <p:cNvPicPr>
            <a:picLocks noChangeAspect="1"/>
          </p:cNvPicPr>
          <p:nvPr/>
        </p:nvPicPr>
        <p:blipFill rotWithShape="1">
          <a:blip r:embed="rId3"/>
          <a:srcRect l="11112" r="14097"/>
          <a:stretch/>
        </p:blipFill>
        <p:spPr>
          <a:xfrm>
            <a:off x="137164" y="116629"/>
            <a:ext cx="1445134" cy="1618892"/>
          </a:xfrm>
          <a:prstGeom prst="rect">
            <a:avLst/>
          </a:prstGeom>
        </p:spPr>
      </p:pic>
    </p:spTree>
    <p:extLst>
      <p:ext uri="{BB962C8B-B14F-4D97-AF65-F5344CB8AC3E}">
        <p14:creationId xmlns:p14="http://schemas.microsoft.com/office/powerpoint/2010/main" val="9341886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563</TotalTime>
  <Words>815</Words>
  <Application>Microsoft Office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Aldhabi</vt:lpstr>
      <vt:lpstr>Arial</vt:lpstr>
      <vt:lpstr>Gill Sans MT</vt:lpstr>
      <vt:lpstr>Roboto</vt:lpstr>
      <vt:lpstr>Times New Roman</vt:lpstr>
      <vt:lpstr>Wingdings</vt:lpstr>
      <vt:lpstr>Gallery</vt:lpstr>
      <vt:lpstr> وحدة ضمان الجودة  كلية الطب بنات (القاهرة)  جامعة الازهر</vt:lpstr>
      <vt:lpstr>PowerPoint Presentation</vt:lpstr>
      <vt:lpstr>PowerPoint Presentation</vt:lpstr>
      <vt:lpstr>القيم</vt:lpstr>
      <vt:lpstr>الاعتماد</vt:lpstr>
      <vt:lpstr>ضمان الجودة</vt:lpstr>
      <vt:lpstr> مبادئ عملية ضمان جودة التعليم</vt:lpstr>
      <vt:lpstr>PowerPoint Presentation</vt:lpstr>
      <vt:lpstr>محور منظومة التعليم بالجامعة هو الطالب ... </vt:lpstr>
      <vt:lpstr>لماذا ننشـد الجودة في التعليم ؟ </vt:lpstr>
      <vt:lpstr>ما معني أن أتخرج من كلية معتمدة ؟</vt:lpstr>
      <vt:lpstr>دورالطالب فى ضمان الجودة و الاعتماد</vt:lpstr>
      <vt:lpstr>دورالطالب فى ضمان الجودة و الاعتماد</vt:lpstr>
      <vt:lpstr>دورالطالب فى ضمان الجودة و الاعتماد</vt:lpstr>
      <vt:lpstr>دورالطالب فى ضمان الجودة و الاعتماد</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Lamiaa Ismail Ahmed Ibrahim</dc:creator>
  <cp:lastModifiedBy>Lamiaa Ismail Ahmed Ibrahim</cp:lastModifiedBy>
  <cp:revision>172</cp:revision>
  <dcterms:created xsi:type="dcterms:W3CDTF">2022-09-23T09:44:13Z</dcterms:created>
  <dcterms:modified xsi:type="dcterms:W3CDTF">2024-01-08T10:41:51Z</dcterms:modified>
</cp:coreProperties>
</file>