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2">
  <p:sldMasterIdLst>
    <p:sldMasterId id="2147483660" r:id="rId1"/>
  </p:sldMasterIdLst>
  <p:notesMasterIdLst>
    <p:notesMasterId r:id="rId157"/>
  </p:notesMasterIdLst>
  <p:sldIdLst>
    <p:sldId id="685" r:id="rId2"/>
    <p:sldId id="686" r:id="rId3"/>
    <p:sldId id="1020" r:id="rId4"/>
    <p:sldId id="1109" r:id="rId5"/>
    <p:sldId id="1021" r:id="rId6"/>
    <p:sldId id="1108" r:id="rId7"/>
    <p:sldId id="1022" r:id="rId8"/>
    <p:sldId id="1110" r:id="rId9"/>
    <p:sldId id="1075" r:id="rId10"/>
    <p:sldId id="1024" r:id="rId11"/>
    <p:sldId id="1025" r:id="rId12"/>
    <p:sldId id="1076" r:id="rId13"/>
    <p:sldId id="1026" r:id="rId14"/>
    <p:sldId id="1027" r:id="rId15"/>
    <p:sldId id="1028" r:id="rId16"/>
    <p:sldId id="1029" r:id="rId17"/>
    <p:sldId id="1030" r:id="rId18"/>
    <p:sldId id="1077" r:id="rId19"/>
    <p:sldId id="1031" r:id="rId20"/>
    <p:sldId id="1078" r:id="rId21"/>
    <p:sldId id="1032" r:id="rId22"/>
    <p:sldId id="1033" r:id="rId23"/>
    <p:sldId id="1034" r:id="rId24"/>
    <p:sldId id="1079" r:id="rId25"/>
    <p:sldId id="1035" r:id="rId26"/>
    <p:sldId id="1036" r:id="rId27"/>
    <p:sldId id="1080" r:id="rId28"/>
    <p:sldId id="1037" r:id="rId29"/>
    <p:sldId id="1081" r:id="rId30"/>
    <p:sldId id="1038" r:id="rId31"/>
    <p:sldId id="1082" r:id="rId32"/>
    <p:sldId id="1039" r:id="rId33"/>
    <p:sldId id="1083" r:id="rId34"/>
    <p:sldId id="1040" r:id="rId35"/>
    <p:sldId id="1084" r:id="rId36"/>
    <p:sldId id="1041" r:id="rId37"/>
    <p:sldId id="1085" r:id="rId38"/>
    <p:sldId id="1042" r:id="rId39"/>
    <p:sldId id="1043" r:id="rId40"/>
    <p:sldId id="1107" r:id="rId41"/>
    <p:sldId id="369" r:id="rId42"/>
    <p:sldId id="1086" r:id="rId43"/>
    <p:sldId id="1045" r:id="rId44"/>
    <p:sldId id="1087" r:id="rId45"/>
    <p:sldId id="1046" r:id="rId46"/>
    <p:sldId id="1089" r:id="rId47"/>
    <p:sldId id="1049" r:id="rId48"/>
    <p:sldId id="1088" r:id="rId49"/>
    <p:sldId id="1048" r:id="rId50"/>
    <p:sldId id="1090" r:id="rId51"/>
    <p:sldId id="1050" r:id="rId52"/>
    <p:sldId id="1091" r:id="rId53"/>
    <p:sldId id="1051" r:id="rId54"/>
    <p:sldId id="1092" r:id="rId55"/>
    <p:sldId id="1052" r:id="rId56"/>
    <p:sldId id="1093" r:id="rId57"/>
    <p:sldId id="1053" r:id="rId58"/>
    <p:sldId id="1094" r:id="rId59"/>
    <p:sldId id="1054" r:id="rId60"/>
    <p:sldId id="1096" r:id="rId61"/>
    <p:sldId id="1056" r:id="rId62"/>
    <p:sldId id="1057" r:id="rId63"/>
    <p:sldId id="1058" r:id="rId64"/>
    <p:sldId id="1097" r:id="rId65"/>
    <p:sldId id="1059" r:id="rId66"/>
    <p:sldId id="1098" r:id="rId67"/>
    <p:sldId id="1060" r:id="rId68"/>
    <p:sldId id="1061" r:id="rId69"/>
    <p:sldId id="1062" r:id="rId70"/>
    <p:sldId id="1099" r:id="rId71"/>
    <p:sldId id="1063" r:id="rId72"/>
    <p:sldId id="1064" r:id="rId73"/>
    <p:sldId id="1065" r:id="rId74"/>
    <p:sldId id="1066" r:id="rId75"/>
    <p:sldId id="1101" r:id="rId76"/>
    <p:sldId id="1067" r:id="rId77"/>
    <p:sldId id="1102" r:id="rId78"/>
    <p:sldId id="1068" r:id="rId79"/>
    <p:sldId id="1070" r:id="rId80"/>
    <p:sldId id="1103" r:id="rId81"/>
    <p:sldId id="1071" r:id="rId82"/>
    <p:sldId id="1105" r:id="rId83"/>
    <p:sldId id="1073" r:id="rId84"/>
    <p:sldId id="1106" r:id="rId85"/>
    <p:sldId id="1074" r:id="rId86"/>
    <p:sldId id="1019" r:id="rId87"/>
    <p:sldId id="759" r:id="rId88"/>
    <p:sldId id="933" r:id="rId89"/>
    <p:sldId id="936" r:id="rId90"/>
    <p:sldId id="937" r:id="rId91"/>
    <p:sldId id="939" r:id="rId92"/>
    <p:sldId id="941" r:id="rId93"/>
    <p:sldId id="947" r:id="rId94"/>
    <p:sldId id="949" r:id="rId95"/>
    <p:sldId id="954" r:id="rId96"/>
    <p:sldId id="957" r:id="rId97"/>
    <p:sldId id="960" r:id="rId98"/>
    <p:sldId id="961" r:id="rId99"/>
    <p:sldId id="962" r:id="rId100"/>
    <p:sldId id="963" r:id="rId101"/>
    <p:sldId id="965" r:id="rId102"/>
    <p:sldId id="966" r:id="rId103"/>
    <p:sldId id="974" r:id="rId104"/>
    <p:sldId id="975" r:id="rId105"/>
    <p:sldId id="976" r:id="rId106"/>
    <p:sldId id="977" r:id="rId107"/>
    <p:sldId id="978" r:id="rId108"/>
    <p:sldId id="979" r:id="rId109"/>
    <p:sldId id="980" r:id="rId110"/>
    <p:sldId id="981" r:id="rId111"/>
    <p:sldId id="989" r:id="rId112"/>
    <p:sldId id="990" r:id="rId113"/>
    <p:sldId id="992" r:id="rId114"/>
    <p:sldId id="994" r:id="rId115"/>
    <p:sldId id="995" r:id="rId116"/>
    <p:sldId id="997" r:id="rId117"/>
    <p:sldId id="999" r:id="rId118"/>
    <p:sldId id="1000" r:id="rId119"/>
    <p:sldId id="1008" r:id="rId120"/>
    <p:sldId id="1009" r:id="rId121"/>
    <p:sldId id="1010" r:id="rId122"/>
    <p:sldId id="1011" r:id="rId123"/>
    <p:sldId id="1013" r:id="rId124"/>
    <p:sldId id="1014" r:id="rId125"/>
    <p:sldId id="802" r:id="rId126"/>
    <p:sldId id="739" r:id="rId127"/>
    <p:sldId id="713" r:id="rId128"/>
    <p:sldId id="715" r:id="rId129"/>
    <p:sldId id="853" r:id="rId130"/>
    <p:sldId id="837" r:id="rId131"/>
    <p:sldId id="841" r:id="rId132"/>
    <p:sldId id="696" r:id="rId133"/>
    <p:sldId id="671" r:id="rId134"/>
    <p:sldId id="698" r:id="rId135"/>
    <p:sldId id="842" r:id="rId136"/>
    <p:sldId id="843" r:id="rId137"/>
    <p:sldId id="844" r:id="rId138"/>
    <p:sldId id="700" r:id="rId139"/>
    <p:sldId id="846" r:id="rId140"/>
    <p:sldId id="852" r:id="rId141"/>
    <p:sldId id="851" r:id="rId142"/>
    <p:sldId id="873" r:id="rId143"/>
    <p:sldId id="888" r:id="rId144"/>
    <p:sldId id="890" r:id="rId145"/>
    <p:sldId id="891" r:id="rId146"/>
    <p:sldId id="889" r:id="rId147"/>
    <p:sldId id="893" r:id="rId148"/>
    <p:sldId id="899" r:id="rId149"/>
    <p:sldId id="902" r:id="rId150"/>
    <p:sldId id="904" r:id="rId151"/>
    <p:sldId id="908" r:id="rId152"/>
    <p:sldId id="870" r:id="rId153"/>
    <p:sldId id="869" r:id="rId154"/>
    <p:sldId id="1095" r:id="rId155"/>
    <p:sldId id="295" r:id="rId156"/>
  </p:sldIdLst>
  <p:sldSz cx="12168188" cy="7883525"/>
  <p:notesSz cx="9882188" cy="14306550"/>
  <p:defaultTextStyle>
    <a:defPPr>
      <a:defRPr lang="ar-E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962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924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88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3848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98107" algn="r" defTabSz="919242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57727" algn="r" defTabSz="919242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17349" algn="r" defTabSz="919242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76969" algn="r" defTabSz="919242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406"/>
    <a:srgbClr val="CDC169"/>
    <a:srgbClr val="FFFF29"/>
    <a:srgbClr val="00339A"/>
    <a:srgbClr val="B0B4D4"/>
    <a:srgbClr val="646DAC"/>
    <a:srgbClr val="888888"/>
    <a:srgbClr val="ABC7FF"/>
    <a:srgbClr val="AFD1FF"/>
    <a:srgbClr val="002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25" autoAdjust="0"/>
    <p:restoredTop sz="91144" autoAdjust="0"/>
  </p:normalViewPr>
  <p:slideViewPr>
    <p:cSldViewPr>
      <p:cViewPr varScale="1">
        <p:scale>
          <a:sx n="70" d="100"/>
          <a:sy n="70" d="100"/>
        </p:scale>
        <p:origin x="-979" y="-72"/>
      </p:cViewPr>
      <p:guideLst>
        <p:guide orient="horz" pos="2483"/>
        <p:guide pos="3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5599907" y="0"/>
            <a:ext cx="4282281" cy="717813"/>
          </a:xfrm>
          <a:prstGeom prst="rect">
            <a:avLst/>
          </a:prstGeom>
        </p:spPr>
        <p:txBody>
          <a:bodyPr vert="horz" lIns="133018" tIns="66509" rIns="133018" bIns="66509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2289" y="0"/>
            <a:ext cx="4282281" cy="717813"/>
          </a:xfrm>
          <a:prstGeom prst="rect">
            <a:avLst/>
          </a:prstGeom>
        </p:spPr>
        <p:txBody>
          <a:bodyPr vert="horz" lIns="133018" tIns="66509" rIns="133018" bIns="66509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7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D9A159-D2AA-413F-ADD8-4BCE06B5DADD}" type="datetimeFigureOut">
              <a:rPr lang="x-none"/>
              <a:pPr>
                <a:defRPr/>
              </a:pPr>
              <a:t>12/09/2023</a:t>
            </a:fld>
            <a:endParaRPr lang="x-non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214438" y="1787525"/>
            <a:ext cx="7453312" cy="4829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18" tIns="66509" rIns="133018" bIns="66509" rtlCol="1" anchor="ctr"/>
          <a:lstStyle/>
          <a:p>
            <a:pPr lvl="0"/>
            <a:endParaRPr lang="x-none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988219" y="6885027"/>
            <a:ext cx="7905750" cy="5633205"/>
          </a:xfrm>
          <a:prstGeom prst="rect">
            <a:avLst/>
          </a:prstGeom>
        </p:spPr>
        <p:txBody>
          <a:bodyPr vert="horz" wrap="square" lIns="133018" tIns="66509" rIns="133018" bIns="665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5599907" y="13588741"/>
            <a:ext cx="4282281" cy="717811"/>
          </a:xfrm>
          <a:prstGeom prst="rect">
            <a:avLst/>
          </a:prstGeom>
        </p:spPr>
        <p:txBody>
          <a:bodyPr vert="horz" lIns="133018" tIns="66509" rIns="133018" bIns="66509" rtlCol="1" anchor="b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2289" y="13588741"/>
            <a:ext cx="4282281" cy="717811"/>
          </a:xfrm>
          <a:prstGeom prst="rect">
            <a:avLst/>
          </a:prstGeom>
        </p:spPr>
        <p:txBody>
          <a:bodyPr vert="horz" wrap="square" lIns="133018" tIns="66509" rIns="133018" bIns="66509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700"/>
            </a:lvl1pPr>
          </a:lstStyle>
          <a:p>
            <a:fld id="{7A1F7457-5E06-416F-9090-20C4B318BD34}" type="slidenum">
              <a:rPr lang="ar-EG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8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172" kern="1200">
        <a:solidFill>
          <a:schemeClr val="tx1"/>
        </a:solidFill>
        <a:latin typeface="+mn-lt"/>
        <a:ea typeface="+mn-ea"/>
        <a:cs typeface="+mn-cs"/>
      </a:defRPr>
    </a:lvl1pPr>
    <a:lvl2pPr marL="459620" algn="r" rtl="1" fontAlgn="base">
      <a:spcBef>
        <a:spcPct val="30000"/>
      </a:spcBef>
      <a:spcAft>
        <a:spcPct val="0"/>
      </a:spcAft>
      <a:defRPr sz="1172" kern="1200">
        <a:solidFill>
          <a:schemeClr val="tx1"/>
        </a:solidFill>
        <a:latin typeface="+mn-lt"/>
        <a:ea typeface="+mn-ea"/>
        <a:cs typeface="+mn-cs"/>
      </a:defRPr>
    </a:lvl2pPr>
    <a:lvl3pPr marL="919242" algn="r" rtl="1" fontAlgn="base">
      <a:spcBef>
        <a:spcPct val="30000"/>
      </a:spcBef>
      <a:spcAft>
        <a:spcPct val="0"/>
      </a:spcAft>
      <a:defRPr sz="1172" kern="1200">
        <a:solidFill>
          <a:schemeClr val="tx1"/>
        </a:solidFill>
        <a:latin typeface="+mn-lt"/>
        <a:ea typeface="+mn-ea"/>
        <a:cs typeface="+mn-cs"/>
      </a:defRPr>
    </a:lvl3pPr>
    <a:lvl4pPr marL="1378863" algn="r" rtl="1" fontAlgn="base">
      <a:spcBef>
        <a:spcPct val="30000"/>
      </a:spcBef>
      <a:spcAft>
        <a:spcPct val="0"/>
      </a:spcAft>
      <a:defRPr sz="1172" kern="1200">
        <a:solidFill>
          <a:schemeClr val="tx1"/>
        </a:solidFill>
        <a:latin typeface="+mn-lt"/>
        <a:ea typeface="+mn-ea"/>
        <a:cs typeface="+mn-cs"/>
      </a:defRPr>
    </a:lvl4pPr>
    <a:lvl5pPr marL="1838484" algn="r" rtl="1" fontAlgn="base">
      <a:spcBef>
        <a:spcPct val="30000"/>
      </a:spcBef>
      <a:spcAft>
        <a:spcPct val="0"/>
      </a:spcAft>
      <a:defRPr sz="1172" kern="1200">
        <a:solidFill>
          <a:schemeClr val="tx1"/>
        </a:solidFill>
        <a:latin typeface="+mn-lt"/>
        <a:ea typeface="+mn-ea"/>
        <a:cs typeface="+mn-cs"/>
      </a:defRPr>
    </a:lvl5pPr>
    <a:lvl6pPr marL="2298107" algn="r" defTabSz="919242" rtl="1" eaLnBrk="1" latinLnBrk="0" hangingPunct="1">
      <a:defRPr sz="1172" kern="1200">
        <a:solidFill>
          <a:schemeClr val="tx1"/>
        </a:solidFill>
        <a:latin typeface="+mn-lt"/>
        <a:ea typeface="+mn-ea"/>
        <a:cs typeface="+mn-cs"/>
      </a:defRPr>
    </a:lvl6pPr>
    <a:lvl7pPr marL="2757727" algn="r" defTabSz="919242" rtl="1" eaLnBrk="1" latinLnBrk="0" hangingPunct="1">
      <a:defRPr sz="1172" kern="1200">
        <a:solidFill>
          <a:schemeClr val="tx1"/>
        </a:solidFill>
        <a:latin typeface="+mn-lt"/>
        <a:ea typeface="+mn-ea"/>
        <a:cs typeface="+mn-cs"/>
      </a:defRPr>
    </a:lvl7pPr>
    <a:lvl8pPr marL="3217349" algn="r" defTabSz="919242" rtl="1" eaLnBrk="1" latinLnBrk="0" hangingPunct="1">
      <a:defRPr sz="1172" kern="1200">
        <a:solidFill>
          <a:schemeClr val="tx1"/>
        </a:solidFill>
        <a:latin typeface="+mn-lt"/>
        <a:ea typeface="+mn-ea"/>
        <a:cs typeface="+mn-cs"/>
      </a:defRPr>
    </a:lvl8pPr>
    <a:lvl9pPr marL="3676969" algn="r" defTabSz="919242" rtl="1" eaLnBrk="1" latinLnBrk="0" hangingPunct="1">
      <a:defRPr sz="117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0" y="1143000"/>
            <a:ext cx="4762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2C53D-5BA4-4975-883F-9148168C4B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87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7475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48BE1540-E58D-4E0E-9F3B-2C1A6B29F474}" type="slidenum">
              <a:rPr lang="en-US" altLang="en-US">
                <a:latin typeface="Calibri" panose="020F0502020204030204" pitchFamily="34" charset="0"/>
              </a:rPr>
              <a:pPr/>
              <a:t>97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33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7680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7AC7716D-CD7F-46A1-9872-34F11F380048}" type="slidenum">
              <a:rPr lang="en-US" altLang="en-US">
                <a:latin typeface="Calibri" panose="020F0502020204030204" pitchFamily="34" charset="0"/>
              </a:rPr>
              <a:pPr/>
              <a:t>98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15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788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EC789061-8DAA-4B97-B0AF-699D1F699F1C}" type="slidenum">
              <a:rPr lang="en-US" altLang="en-US">
                <a:latin typeface="Calibri" panose="020F0502020204030204" pitchFamily="34" charset="0"/>
              </a:rPr>
              <a:pPr/>
              <a:t>99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4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09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CB2438E3-DE7A-48E3-B6B3-4203335E445F}" type="slidenum">
              <a:rPr lang="en-US" altLang="en-US">
                <a:latin typeface="Calibri" panose="020F0502020204030204" pitchFamily="34" charset="0"/>
              </a:rPr>
              <a:pPr/>
              <a:t>100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4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499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07F9284-4D28-4BA8-B052-FFBC1FD4074C}" type="slidenum">
              <a:rPr lang="en-US" altLang="en-US">
                <a:latin typeface="Calibri" panose="020F0502020204030204" pitchFamily="34" charset="0"/>
              </a:rPr>
              <a:pPr/>
              <a:t>101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8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704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005BBCE7-1836-424A-AF3F-D81D833967D1}" type="slidenum">
              <a:rPr lang="en-US" altLang="en-US">
                <a:latin typeface="Calibri" panose="020F0502020204030204" pitchFamily="34" charset="0"/>
              </a:rPr>
              <a:pPr/>
              <a:t>102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68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034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EE39C4EA-E443-4042-B1D7-7A36C04DF282}" type="slidenum">
              <a:rPr lang="en-US" altLang="en-US">
                <a:latin typeface="Calibri" panose="020F0502020204030204" pitchFamily="34" charset="0"/>
              </a:rPr>
              <a:pPr/>
              <a:t>110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54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98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E9BDB23-95DA-451D-98A8-F4370F0C5F6A}" type="slidenum">
              <a:rPr lang="en-US" altLang="en-US">
                <a:latin typeface="Calibri" panose="020F0502020204030204" pitchFamily="34" charset="0"/>
              </a:rPr>
              <a:pPr/>
              <a:t>115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51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94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8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0" y="1143000"/>
            <a:ext cx="4762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2C53D-5BA4-4975-883F-9148168C4B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767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6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67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50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00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78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37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7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60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8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65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77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727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09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09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64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181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317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132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14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4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96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54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F7457-5E06-416F-9090-20C4B318BD34}" type="slidenum">
              <a:rPr lang="ar-EG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836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>
            <a:extLst>
              <a:ext uri="{FF2B5EF4-FFF2-40B4-BE49-F238E27FC236}">
                <a16:creationId xmlns:a16="http://schemas.microsoft.com/office/drawing/2014/main" xmlns="" id="{7D0E464B-BEB6-0847-B436-CB02618FDD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xmlns="" id="{98AC4D12-BDCF-760A-A944-9105E4187A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4388" name="Slide Number Placeholder 3">
            <a:extLst>
              <a:ext uri="{FF2B5EF4-FFF2-40B4-BE49-F238E27FC236}">
                <a16:creationId xmlns:a16="http://schemas.microsoft.com/office/drawing/2014/main" xmlns="" id="{DC32BC88-5E79-9982-56F1-8F6901B71A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37213CC9-F681-42EF-B581-6A72E97F9EB6}" type="slidenum">
              <a:rPr lang="en-US" altLang="en-US">
                <a:latin typeface="Calibri" panose="020F0502020204030204" pitchFamily="34" charset="0"/>
              </a:rPr>
              <a:pPr/>
              <a:t>155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584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ABE686D-ECBA-4ED2-9BDA-BD50467290D8}" type="slidenum">
              <a:rPr lang="en-US" altLang="en-US">
                <a:latin typeface="Calibri" panose="020F0502020204030204" pitchFamily="34" charset="0"/>
              </a:rPr>
              <a:pPr/>
              <a:t>92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31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813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98961604-CA8D-4F4D-B30B-D60FF6B9B139}" type="slidenum">
              <a:rPr lang="en-US" altLang="en-US">
                <a:latin typeface="Calibri" panose="020F0502020204030204" pitchFamily="34" charset="0"/>
              </a:rPr>
              <a:pPr/>
              <a:t>93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74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22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A0440791-8311-4E07-929D-BCE698682E63}" type="slidenum">
              <a:rPr lang="en-US" altLang="en-US">
                <a:latin typeface="Calibri" panose="020F0502020204030204" pitchFamily="34" charset="0"/>
              </a:rPr>
              <a:pPr/>
              <a:t>94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60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6246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1C1BFEB1-AAB6-4A95-8F37-5022914F8DC5}" type="slidenum">
              <a:rPr lang="en-US" altLang="en-US">
                <a:latin typeface="Calibri" panose="020F0502020204030204" pitchFamily="34" charset="0"/>
              </a:rPr>
              <a:pPr/>
              <a:t>95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24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686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34E354E8-E958-46B1-B899-C5F908940DB3}" type="slidenum">
              <a:rPr lang="en-US" altLang="en-US">
                <a:latin typeface="Calibri" panose="020F0502020204030204" pitchFamily="34" charset="0"/>
              </a:rPr>
              <a:pPr/>
              <a:t>96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4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10224298" y="5922748"/>
            <a:ext cx="2176015" cy="172226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127" tIns="40563" rIns="81127" bIns="4056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19323" y="892375"/>
            <a:ext cx="10729553" cy="1689849"/>
          </a:xfrm>
        </p:spPr>
        <p:txBody>
          <a:bodyPr anchor="b">
            <a:normAutofit/>
          </a:bodyPr>
          <a:lstStyle>
            <a:lvl1pPr algn="r">
              <a:defRPr sz="393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19323" y="2586784"/>
            <a:ext cx="10729553" cy="2014679"/>
          </a:xfrm>
        </p:spPr>
        <p:txBody>
          <a:bodyPr/>
          <a:lstStyle>
            <a:lvl1pPr marL="0" marR="32449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05609" indent="0" algn="ctr">
              <a:buNone/>
            </a:lvl2pPr>
            <a:lvl3pPr marL="811220" indent="0" algn="ctr">
              <a:buNone/>
            </a:lvl3pPr>
            <a:lvl4pPr marL="1216831" indent="0" algn="ctr">
              <a:buNone/>
            </a:lvl4pPr>
            <a:lvl5pPr marL="1622441" indent="0" algn="ctr">
              <a:buNone/>
            </a:lvl5pPr>
            <a:lvl6pPr marL="2028053" indent="0" algn="ctr">
              <a:buNone/>
            </a:lvl6pPr>
            <a:lvl7pPr marL="2433662" indent="0" algn="ctr">
              <a:buNone/>
            </a:lvl7pPr>
            <a:lvl8pPr marL="2839273" indent="0" algn="ctr">
              <a:buNone/>
            </a:lvl8pPr>
            <a:lvl9pPr marL="3244883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825231" y="6911773"/>
            <a:ext cx="7706519" cy="419726"/>
          </a:xfrm>
        </p:spPr>
        <p:txBody>
          <a:bodyPr tIns="0" bIns="0" anchor="t"/>
          <a:lstStyle>
            <a:lvl1pPr algn="r">
              <a:defRPr sz="896"/>
            </a:lvl1pPr>
          </a:lstStyle>
          <a:p>
            <a:pPr>
              <a:defRPr/>
            </a:pPr>
            <a:fld id="{CE13A0D3-2FEF-4A3D-9790-11A02B786F6D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825231" y="6495698"/>
            <a:ext cx="7706519" cy="419726"/>
          </a:xfrm>
        </p:spPr>
        <p:txBody>
          <a:bodyPr tIns="0" bIns="0" anchor="b"/>
          <a:lstStyle>
            <a:lvl1pPr algn="r">
              <a:defRPr sz="965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167810" y="6612494"/>
            <a:ext cx="669249" cy="419726"/>
          </a:xfrm>
        </p:spPr>
        <p:txBody>
          <a:bodyPr anchor="ctr"/>
          <a:lstStyle>
            <a:lvl1pPr algn="ctr">
              <a:defRPr sz="1172">
                <a:solidFill>
                  <a:srgbClr val="FFFFFF"/>
                </a:solidFill>
              </a:defRPr>
            </a:lvl1pPr>
          </a:lstStyle>
          <a:p>
            <a:fld id="{59C54F21-7B91-4EF5-97CE-9E1C5A8532E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8AE2F1-BDF2-4D2D-9A36-5A70B0AF90A7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DBF4-633F-4C80-A77F-28F7E778177F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4743" y="437974"/>
            <a:ext cx="2535039" cy="630682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416" y="437974"/>
            <a:ext cx="8314929" cy="630682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24CD2-ED9B-42FA-9C1C-A71F6237F6A9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4E5-52BF-45BF-A5CF-29AEE3FC2A1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16" y="307493"/>
            <a:ext cx="10951371" cy="160824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16" y="2164362"/>
            <a:ext cx="10951371" cy="5255683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76135" y="7449057"/>
            <a:ext cx="2839244" cy="346876"/>
          </a:xfrm>
        </p:spPr>
        <p:txBody>
          <a:bodyPr/>
          <a:lstStyle/>
          <a:p>
            <a:pPr>
              <a:defRPr/>
            </a:pPr>
            <a:fld id="{AAB99D6C-0E65-47DB-89AE-FC85E389BEBE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415" y="7450120"/>
            <a:ext cx="5668982" cy="345814"/>
          </a:xfrm>
        </p:spPr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1036-D983-47D6-AC78-003CA221DAE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9366" y="8091"/>
            <a:ext cx="12149467" cy="785926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127" tIns="40563" rIns="81127" bIns="40563" anchor="ctr"/>
          <a:lstStyle/>
          <a:p>
            <a:pPr marL="0" algn="ctr" defTabSz="811220" rtl="0" eaLnBrk="1" latinLnBrk="0" hangingPunct="1"/>
            <a:endParaRPr kumimoji="0" lang="en-US" sz="1586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10224298" y="238522"/>
            <a:ext cx="2176015" cy="172226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127" tIns="40563" rIns="81127" bIns="4056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56067" y="7445553"/>
            <a:ext cx="2839244" cy="350378"/>
          </a:xfrm>
        </p:spPr>
        <p:txBody>
          <a:bodyPr/>
          <a:lstStyle/>
          <a:p>
            <a:pPr>
              <a:defRPr/>
            </a:pPr>
            <a:fld id="{BBBE8A1B-6E02-41E5-86B4-89AD753ACE4C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5683" y="7450120"/>
            <a:ext cx="5668982" cy="345814"/>
          </a:xfrm>
        </p:spPr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46069" y="930700"/>
            <a:ext cx="669249" cy="345814"/>
          </a:xfrm>
        </p:spPr>
        <p:txBody>
          <a:bodyPr/>
          <a:lstStyle/>
          <a:p>
            <a:fld id="{2FA7D315-BA9A-4180-A95A-4458F991318D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8608216" y="10787"/>
            <a:ext cx="3556856" cy="2184362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" y="8090"/>
            <a:ext cx="12158827" cy="7867355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013" y="312064"/>
            <a:ext cx="9633149" cy="1565756"/>
          </a:xfrm>
        </p:spPr>
        <p:txBody>
          <a:bodyPr anchor="ctr"/>
          <a:lstStyle>
            <a:lvl1pPr marL="0" algn="l">
              <a:buNone/>
              <a:defRPr sz="3171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007" y="1877814"/>
            <a:ext cx="5171481" cy="2627842"/>
          </a:xfrm>
        </p:spPr>
        <p:txBody>
          <a:bodyPr anchor="t"/>
          <a:lstStyle>
            <a:lvl1pPr marL="48674" indent="0" algn="l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586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31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24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24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416" y="1980014"/>
            <a:ext cx="5374283" cy="5202759"/>
          </a:xfrm>
        </p:spPr>
        <p:txBody>
          <a:bodyPr/>
          <a:lstStyle>
            <a:lvl1pPr>
              <a:defRPr sz="2413"/>
            </a:lvl1pPr>
            <a:lvl2pPr>
              <a:defRPr sz="2137"/>
            </a:lvl2pPr>
            <a:lvl3pPr>
              <a:defRPr sz="1792"/>
            </a:lvl3pPr>
            <a:lvl4pPr>
              <a:defRPr sz="1586"/>
            </a:lvl4pPr>
            <a:lvl5pPr>
              <a:defRPr sz="158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5502" y="1980014"/>
            <a:ext cx="5374283" cy="5202759"/>
          </a:xfrm>
        </p:spPr>
        <p:txBody>
          <a:bodyPr/>
          <a:lstStyle>
            <a:lvl1pPr>
              <a:defRPr sz="2413"/>
            </a:lvl1pPr>
            <a:lvl2pPr>
              <a:defRPr sz="2137"/>
            </a:lvl2pPr>
            <a:lvl3pPr>
              <a:defRPr sz="1792"/>
            </a:lvl3pPr>
            <a:lvl4pPr>
              <a:defRPr sz="1586"/>
            </a:lvl4pPr>
            <a:lvl5pPr>
              <a:defRPr sz="158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76135" y="7450114"/>
            <a:ext cx="2839244" cy="346876"/>
          </a:xfrm>
        </p:spPr>
        <p:txBody>
          <a:bodyPr/>
          <a:lstStyle/>
          <a:p>
            <a:pPr>
              <a:defRPr/>
            </a:pPr>
            <a:fld id="{66F89234-E06E-4B04-8591-826DA97FDC9F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8415" y="7450114"/>
            <a:ext cx="5668982" cy="346876"/>
          </a:xfrm>
        </p:spPr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99598" y="7450114"/>
            <a:ext cx="669249" cy="346876"/>
          </a:xfrm>
        </p:spPr>
        <p:txBody>
          <a:bodyPr/>
          <a:lstStyle/>
          <a:p>
            <a:fld id="{348E49C9-8600-42B1-8D3D-3F2D9FF7B4D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88" y="334211"/>
            <a:ext cx="1419623" cy="7074150"/>
          </a:xfrm>
        </p:spPr>
        <p:txBody>
          <a:bodyPr vert="vert270" anchor="b"/>
          <a:lstStyle>
            <a:lvl1pPr marL="0" algn="ctr">
              <a:defRPr sz="2895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6457" y="334210"/>
            <a:ext cx="773186" cy="3468751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310" b="0">
                <a:solidFill>
                  <a:schemeClr val="tx1"/>
                </a:solidFill>
              </a:defRPr>
            </a:lvl1pPr>
            <a:lvl2pPr>
              <a:buNone/>
              <a:defRPr sz="1792" b="1"/>
            </a:lvl2pPr>
            <a:lvl3pPr>
              <a:buNone/>
              <a:defRPr sz="1586" b="1"/>
            </a:lvl3pPr>
            <a:lvl4pPr>
              <a:buNone/>
              <a:defRPr sz="1310" b="1"/>
            </a:lvl4pPr>
            <a:lvl5pPr>
              <a:buNone/>
              <a:defRPr sz="131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816457" y="3939608"/>
            <a:ext cx="773186" cy="3468751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310" b="0">
                <a:solidFill>
                  <a:schemeClr val="tx1"/>
                </a:solidFill>
              </a:defRPr>
            </a:lvl1pPr>
            <a:lvl2pPr>
              <a:buNone/>
              <a:defRPr sz="1792" b="1"/>
            </a:lvl2pPr>
            <a:lvl3pPr>
              <a:buNone/>
              <a:defRPr sz="1586" b="1"/>
            </a:lvl3pPr>
            <a:lvl4pPr>
              <a:buNone/>
              <a:defRPr sz="1310" b="1"/>
            </a:lvl4pPr>
            <a:lvl5pPr>
              <a:buNone/>
              <a:defRPr sz="131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691044" y="334210"/>
            <a:ext cx="9126142" cy="3468751"/>
          </a:xfrm>
        </p:spPr>
        <p:txBody>
          <a:bodyPr/>
          <a:lstStyle>
            <a:lvl1pPr algn="l">
              <a:defRPr sz="2137"/>
            </a:lvl1pPr>
            <a:lvl2pPr algn="l">
              <a:defRPr sz="1792"/>
            </a:lvl2pPr>
            <a:lvl3pPr algn="l">
              <a:defRPr sz="1586"/>
            </a:lvl3pPr>
            <a:lvl4pPr algn="l">
              <a:defRPr sz="1310"/>
            </a:lvl4pPr>
            <a:lvl5pPr algn="l">
              <a:defRPr sz="131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1044" y="3939608"/>
            <a:ext cx="9126142" cy="3468751"/>
          </a:xfrm>
        </p:spPr>
        <p:txBody>
          <a:bodyPr/>
          <a:lstStyle>
            <a:lvl1pPr>
              <a:defRPr sz="2137"/>
            </a:lvl1pPr>
            <a:lvl2pPr>
              <a:defRPr sz="1792"/>
            </a:lvl2pPr>
            <a:lvl3pPr>
              <a:defRPr sz="1586"/>
            </a:lvl3pPr>
            <a:lvl4pPr>
              <a:defRPr sz="1310"/>
            </a:lvl4pPr>
            <a:lvl5pPr>
              <a:defRPr sz="131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76133" y="7450114"/>
            <a:ext cx="2835189" cy="346876"/>
          </a:xfrm>
        </p:spPr>
        <p:txBody>
          <a:bodyPr/>
          <a:lstStyle/>
          <a:p>
            <a:pPr>
              <a:defRPr/>
            </a:pPr>
            <a:fld id="{07155731-260D-4DD7-A677-656687A8F27E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8414" y="7450114"/>
            <a:ext cx="5670376" cy="346876"/>
          </a:xfrm>
        </p:spPr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99598" y="7452560"/>
            <a:ext cx="669249" cy="346876"/>
          </a:xfrm>
        </p:spPr>
        <p:txBody>
          <a:bodyPr/>
          <a:lstStyle>
            <a:lvl1pPr algn="ctr">
              <a:defRPr/>
            </a:lvl1pPr>
          </a:lstStyle>
          <a:p>
            <a:fld id="{66713ED5-688D-4AFE-A725-95010DD8AE0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1B51FB-D8A1-4B20-977A-8197F40868A2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D592-6734-43E3-B438-910BD64455F2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76135" y="7450114"/>
            <a:ext cx="2839244" cy="346876"/>
          </a:xfrm>
        </p:spPr>
        <p:txBody>
          <a:bodyPr/>
          <a:lstStyle/>
          <a:p>
            <a:pPr>
              <a:defRPr/>
            </a:pPr>
            <a:fld id="{84B9FD13-CFBB-4E7C-A410-978996828642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8415" y="7451180"/>
            <a:ext cx="5668982" cy="345814"/>
          </a:xfrm>
        </p:spPr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99598" y="7450114"/>
            <a:ext cx="669249" cy="346876"/>
          </a:xfrm>
        </p:spPr>
        <p:txBody>
          <a:bodyPr/>
          <a:lstStyle/>
          <a:p>
            <a:fld id="{29A00912-EAFB-45F1-B415-444A88D57425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1" y="422649"/>
            <a:ext cx="1216820" cy="6832389"/>
          </a:xfrm>
        </p:spPr>
        <p:txBody>
          <a:bodyPr vert="vert270" anchor="b"/>
          <a:lstStyle>
            <a:lvl1pPr marL="0" marR="16225" algn="r">
              <a:spcBef>
                <a:spcPts val="0"/>
              </a:spcBef>
              <a:buNone/>
              <a:defRPr sz="2551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511520" y="422649"/>
            <a:ext cx="3244850" cy="683238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41"/>
            </a:lvl1pPr>
            <a:lvl2pPr>
              <a:buNone/>
              <a:defRPr sz="1034"/>
            </a:lvl2pPr>
            <a:lvl3pPr>
              <a:buNone/>
              <a:defRPr sz="896"/>
            </a:lvl3pPr>
            <a:lvl4pPr>
              <a:buNone/>
              <a:defRPr sz="827"/>
            </a:lvl4pPr>
            <a:lvl5pPr>
              <a:buNone/>
              <a:defRPr sz="827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58829" y="367901"/>
            <a:ext cx="7021045" cy="6884945"/>
          </a:xfrm>
        </p:spPr>
        <p:txBody>
          <a:bodyPr/>
          <a:lstStyle>
            <a:lvl1pPr>
              <a:spcBef>
                <a:spcPts val="0"/>
              </a:spcBef>
              <a:defRPr sz="2689"/>
            </a:lvl1pPr>
            <a:lvl2pPr>
              <a:defRPr sz="2413"/>
            </a:lvl2pPr>
            <a:lvl3pPr>
              <a:defRPr sz="2137"/>
            </a:lvl3pPr>
            <a:lvl4pPr>
              <a:defRPr sz="1792"/>
            </a:lvl4pPr>
            <a:lvl5pPr>
              <a:defRPr sz="1792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55621" y="7536652"/>
            <a:ext cx="2839244" cy="346876"/>
          </a:xfrm>
        </p:spPr>
        <p:txBody>
          <a:bodyPr/>
          <a:lstStyle>
            <a:lvl1pPr>
              <a:defRPr sz="827"/>
            </a:lvl1pPr>
          </a:lstStyle>
          <a:p>
            <a:pPr>
              <a:defRPr/>
            </a:pPr>
            <a:fld id="{8FECC344-D404-42D1-9A21-4549B6294328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11521" y="7536652"/>
            <a:ext cx="6844101" cy="346876"/>
          </a:xfrm>
        </p:spPr>
        <p:txBody>
          <a:bodyPr/>
          <a:lstStyle>
            <a:lvl1pPr>
              <a:defRPr sz="827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92201" y="7536652"/>
            <a:ext cx="669249" cy="346876"/>
          </a:xfrm>
        </p:spPr>
        <p:txBody>
          <a:bodyPr/>
          <a:lstStyle>
            <a:lvl1pPr>
              <a:defRPr sz="827"/>
            </a:lvl1pPr>
          </a:lstStyle>
          <a:p>
            <a:fld id="{35395DF2-4C62-4211-8CD9-D853959F8F0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1" y="173463"/>
            <a:ext cx="1216820" cy="7357957"/>
          </a:xfrm>
        </p:spPr>
        <p:txBody>
          <a:bodyPr vert="vert270" anchor="b"/>
          <a:lstStyle>
            <a:lvl1pPr marL="0" algn="l">
              <a:buNone/>
              <a:defRPr sz="2689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4687" y="429888"/>
            <a:ext cx="9758887" cy="630682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2827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027" y="6744798"/>
            <a:ext cx="9758887" cy="788353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241"/>
            </a:lvl1pPr>
            <a:lvl2pPr>
              <a:defRPr sz="1034"/>
            </a:lvl2pPr>
            <a:lvl3pPr>
              <a:defRPr sz="896"/>
            </a:lvl3pPr>
            <a:lvl4pPr>
              <a:defRPr sz="827"/>
            </a:lvl4pPr>
            <a:lvl5pPr>
              <a:defRPr sz="827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352" y="7536652"/>
            <a:ext cx="2798684" cy="346876"/>
          </a:xfrm>
        </p:spPr>
        <p:txBody>
          <a:bodyPr/>
          <a:lstStyle>
            <a:lvl1pPr>
              <a:defRPr sz="827"/>
            </a:lvl1pPr>
          </a:lstStyle>
          <a:p>
            <a:pPr>
              <a:defRPr/>
            </a:pPr>
            <a:fld id="{D80BAFA1-86BB-4962-B8F8-8D1447D5FD01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57532" y="7537710"/>
            <a:ext cx="6584545" cy="346876"/>
          </a:xfrm>
        </p:spPr>
        <p:txBody>
          <a:bodyPr/>
          <a:lstStyle>
            <a:lvl1pPr>
              <a:defRPr sz="827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34860" y="7536652"/>
            <a:ext cx="486728" cy="346876"/>
          </a:xfrm>
        </p:spPr>
        <p:txBody>
          <a:bodyPr/>
          <a:lstStyle>
            <a:lvl1pPr algn="ctr">
              <a:defRPr sz="827"/>
            </a:lvl1pPr>
          </a:lstStyle>
          <a:p>
            <a:fld id="{7491D6D9-5CDB-45AD-A2F9-25AB2E0B9925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9366" y="16180"/>
            <a:ext cx="12149467" cy="785926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127" tIns="40563" rIns="81127" bIns="40563"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" y="8090"/>
            <a:ext cx="12158827" cy="7867355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8608216" y="5688386"/>
            <a:ext cx="3556856" cy="2184362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8416" y="307493"/>
            <a:ext cx="10951371" cy="1608240"/>
          </a:xfrm>
          <a:prstGeom prst="rect">
            <a:avLst/>
          </a:prstGeom>
        </p:spPr>
        <p:txBody>
          <a:bodyPr vert="horz" lIns="117672" tIns="58835" rIns="117672" bIns="58835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8416" y="2164362"/>
            <a:ext cx="10951371" cy="5255683"/>
          </a:xfrm>
          <a:prstGeom prst="rect">
            <a:avLst/>
          </a:prstGeom>
        </p:spPr>
        <p:txBody>
          <a:bodyPr vert="horz" lIns="117672" tIns="58835" rIns="117672" bIns="58835" anchor="t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376135" y="7450114"/>
            <a:ext cx="2839244" cy="346876"/>
          </a:xfrm>
          <a:prstGeom prst="rect">
            <a:avLst/>
          </a:prstGeom>
        </p:spPr>
        <p:txBody>
          <a:bodyPr vert="horz" lIns="117672" tIns="58835" rIns="117672" bIns="58835" anchor="b"/>
          <a:lstStyle>
            <a:lvl1pPr algn="l" eaLnBrk="1" latinLnBrk="0" hangingPunct="1">
              <a:defRPr kumimoji="0" sz="896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6D2B469-E174-4AD0-A45E-D2F935146FF3}" type="datetimeFigureOut">
              <a:rPr lang="ar-EG" smtClean="0"/>
              <a:pPr>
                <a:defRPr/>
              </a:pPr>
              <a:t>27/02/1445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8415" y="7451180"/>
            <a:ext cx="5668982" cy="345814"/>
          </a:xfrm>
          <a:prstGeom prst="rect">
            <a:avLst/>
          </a:prstGeom>
        </p:spPr>
        <p:txBody>
          <a:bodyPr vert="horz" lIns="117672" tIns="58835" rIns="117672" bIns="58835" anchor="b"/>
          <a:lstStyle>
            <a:lvl1pPr algn="r" eaLnBrk="1" latinLnBrk="0" hangingPunct="1">
              <a:defRPr kumimoji="0" sz="896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099598" y="7450114"/>
            <a:ext cx="669249" cy="346876"/>
          </a:xfrm>
          <a:prstGeom prst="rect">
            <a:avLst/>
          </a:prstGeom>
        </p:spPr>
        <p:txBody>
          <a:bodyPr vert="horz" lIns="117672" tIns="58835" rIns="117672" bIns="58835" anchor="b"/>
          <a:lstStyle>
            <a:lvl1pPr algn="ctr" eaLnBrk="1" latinLnBrk="0" hangingPunct="1">
              <a:defRPr kumimoji="0" sz="1034">
                <a:solidFill>
                  <a:schemeClr val="tx1"/>
                </a:solidFill>
              </a:defRPr>
            </a:lvl1pPr>
          </a:lstStyle>
          <a:p>
            <a:fld id="{DEF2E4A5-5008-4002-8F17-1DDE1632E2AB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xStyles>
    <p:titleStyle>
      <a:lvl1pPr marL="429946" algn="l" rtl="1" eaLnBrk="1" latinLnBrk="0" hangingPunct="1">
        <a:spcBef>
          <a:spcPct val="0"/>
        </a:spcBef>
        <a:buNone/>
        <a:defRPr kumimoji="0" sz="3723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97498" indent="-340713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730099" indent="-253505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413" kern="1200">
          <a:solidFill>
            <a:schemeClr val="tx1"/>
          </a:solidFill>
          <a:latin typeface="+mn-lt"/>
          <a:ea typeface="+mn-ea"/>
          <a:cs typeface="+mn-cs"/>
        </a:defRPr>
      </a:lvl2pPr>
      <a:lvl3pPr marL="981577" indent="-202806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137" kern="1200">
          <a:solidFill>
            <a:schemeClr val="tx1"/>
          </a:solidFill>
          <a:latin typeface="+mn-lt"/>
          <a:ea typeface="+mn-ea"/>
          <a:cs typeface="+mn-cs"/>
        </a:defRPr>
      </a:lvl3pPr>
      <a:lvl4pPr marL="1216831" indent="-18658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1792" kern="1200">
          <a:solidFill>
            <a:schemeClr val="tx1"/>
          </a:solidFill>
          <a:latin typeface="+mn-lt"/>
          <a:ea typeface="+mn-ea"/>
          <a:cs typeface="+mn-cs"/>
        </a:defRPr>
      </a:lvl4pPr>
      <a:lvl5pPr marL="1419637" indent="-1865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55" kern="1200">
          <a:solidFill>
            <a:schemeClr val="tx1"/>
          </a:solidFill>
          <a:latin typeface="+mn-lt"/>
          <a:ea typeface="+mn-ea"/>
          <a:cs typeface="+mn-cs"/>
        </a:defRPr>
      </a:lvl5pPr>
      <a:lvl6pPr marL="1622441" indent="-1865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586" kern="1200">
          <a:solidFill>
            <a:schemeClr val="tx1"/>
          </a:solidFill>
          <a:latin typeface="+mn-lt"/>
          <a:ea typeface="+mn-ea"/>
          <a:cs typeface="+mn-cs"/>
        </a:defRPr>
      </a:lvl6pPr>
      <a:lvl7pPr marL="1849583" indent="-1865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310" kern="1200">
          <a:solidFill>
            <a:schemeClr val="tx1"/>
          </a:solidFill>
          <a:latin typeface="+mn-lt"/>
          <a:ea typeface="+mn-ea"/>
          <a:cs typeface="+mn-cs"/>
        </a:defRPr>
      </a:lvl7pPr>
      <a:lvl8pPr marL="2028053" indent="-162243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310" kern="1200">
          <a:solidFill>
            <a:schemeClr val="tx1"/>
          </a:solidFill>
          <a:latin typeface="+mn-lt"/>
          <a:ea typeface="+mn-ea"/>
          <a:cs typeface="+mn-cs"/>
        </a:defRPr>
      </a:lvl8pPr>
      <a:lvl9pPr marL="2230858" indent="-162243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3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05609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1122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16831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22441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028053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433662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839273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244883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7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9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4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56"/>
            <a:ext cx="12168189" cy="7897981"/>
          </a:xfrm>
          <a:prstGeom prst="rect">
            <a:avLst/>
          </a:prstGeom>
        </p:spPr>
      </p:pic>
      <p:pic>
        <p:nvPicPr>
          <p:cNvPr id="3074" name="Picture 2" descr="C:\Users\ASUS\Downloads\296103396_395019829392701_3579342020933535807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7"/>
          <a:stretch/>
        </p:blipFill>
        <p:spPr bwMode="auto">
          <a:xfrm>
            <a:off x="-818" y="-1"/>
            <a:ext cx="12256160" cy="788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262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1B190CC-83FC-4A9C-A619-69707B70F7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" y="2542353"/>
            <a:ext cx="4131143" cy="269555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975ADA6-04C3-40FA-A0A9-80BDFAAE8B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37" y="2542353"/>
            <a:ext cx="4045859" cy="269555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BD3825-166A-4510-AD39-30F7E4B45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02" y="2171912"/>
            <a:ext cx="3555784" cy="46442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8FB9FD5-796B-4DA3-8137-8848E1384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413370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الحصول على شهادة الايزو للمرة الاولى فى تاريخ كليات الطب فى مصر 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ar-EG" sz="3200" b="1" dirty="0">
                <a:solidFill>
                  <a:srgbClr val="FF0000"/>
                </a:solidFill>
              </a:rPr>
              <a:t>21001:2018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7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13"/>
          <p:cNvSpPr/>
          <p:nvPr/>
        </p:nvSpPr>
        <p:spPr>
          <a:xfrm>
            <a:off x="9279828" y="729905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غرفة المرضى 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7373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17" y="1277466"/>
            <a:ext cx="5747757" cy="60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7" y="1277466"/>
            <a:ext cx="597522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F1E7B69E-8FF7-EF91-D1CA-34E3096F65DB}"/>
              </a:ext>
            </a:extLst>
          </p:cNvPr>
          <p:cNvSpPr/>
          <p:nvPr/>
        </p:nvSpPr>
        <p:spPr>
          <a:xfrm>
            <a:off x="179438" y="125338"/>
            <a:ext cx="11881011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الرابع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31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13"/>
          <p:cNvSpPr/>
          <p:nvPr/>
        </p:nvSpPr>
        <p:spPr>
          <a:xfrm>
            <a:off x="9279828" y="766626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الممرات والحمامات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18" y="1268270"/>
            <a:ext cx="5760331" cy="605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23216" b="3999"/>
          <a:stretch>
            <a:fillRect/>
          </a:stretch>
        </p:blipFill>
        <p:spPr bwMode="auto">
          <a:xfrm>
            <a:off x="196791" y="1254258"/>
            <a:ext cx="5974351" cy="605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06D2662B-7129-2A98-28FD-D632C7333D06}"/>
              </a:ext>
            </a:extLst>
          </p:cNvPr>
          <p:cNvSpPr/>
          <p:nvPr/>
        </p:nvSpPr>
        <p:spPr>
          <a:xfrm>
            <a:off x="179438" y="125338"/>
            <a:ext cx="11881011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الرابع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362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94821" y="2644140"/>
            <a:ext cx="9818523" cy="923330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تجديد و تطوير الدور السادس 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3210" y="3762277"/>
            <a:ext cx="6857268" cy="701731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* قسم الجراحة العامة .</a:t>
            </a:r>
          </a:p>
        </p:txBody>
      </p:sp>
      <p:sp>
        <p:nvSpPr>
          <p:cNvPr id="9" name="Rectangle 8"/>
          <p:cNvSpPr/>
          <p:nvPr/>
        </p:nvSpPr>
        <p:spPr>
          <a:xfrm>
            <a:off x="2683210" y="4752199"/>
            <a:ext cx="6857268" cy="701731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* قسم جراحة المخ و الاعصاب .</a:t>
            </a:r>
          </a:p>
        </p:txBody>
      </p:sp>
    </p:spTree>
    <p:extLst>
      <p:ext uri="{BB962C8B-B14F-4D97-AF65-F5344CB8AC3E}">
        <p14:creationId xmlns:p14="http://schemas.microsoft.com/office/powerpoint/2010/main" val="337361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3"/>
          <p:cNvSpPr/>
          <p:nvPr/>
        </p:nvSpPr>
        <p:spPr>
          <a:xfrm>
            <a:off x="9186637" y="697030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الدور السادس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952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2" t="22884" r="28214" b="44144"/>
          <a:stretch>
            <a:fillRect/>
          </a:stretch>
        </p:blipFill>
        <p:spPr bwMode="auto">
          <a:xfrm>
            <a:off x="251446" y="1172118"/>
            <a:ext cx="11715813" cy="638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953BC2FD-24EA-453C-2629-EE44FE1F9EEA}"/>
              </a:ext>
            </a:extLst>
          </p:cNvPr>
          <p:cNvSpPr/>
          <p:nvPr/>
        </p:nvSpPr>
        <p:spPr>
          <a:xfrm>
            <a:off x="179438" y="197346"/>
            <a:ext cx="117878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السادس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679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53" y="1196714"/>
            <a:ext cx="5840106" cy="30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7" y="1196714"/>
            <a:ext cx="5754221" cy="30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42" y="4373810"/>
            <a:ext cx="584010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6" y="4381731"/>
            <a:ext cx="5754221" cy="30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3"/>
          <p:cNvSpPr/>
          <p:nvPr/>
        </p:nvSpPr>
        <p:spPr>
          <a:xfrm>
            <a:off x="9186637" y="697030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منطقة الاستقبال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5" name="مستطيل 22">
            <a:extLst>
              <a:ext uri="{FF2B5EF4-FFF2-40B4-BE49-F238E27FC236}">
                <a16:creationId xmlns:a16="http://schemas.microsoft.com/office/drawing/2014/main" xmlns="" id="{7B204D6B-3020-AEE1-312E-3C5521E870C1}"/>
              </a:ext>
            </a:extLst>
          </p:cNvPr>
          <p:cNvSpPr/>
          <p:nvPr/>
        </p:nvSpPr>
        <p:spPr>
          <a:xfrm>
            <a:off x="179438" y="197346"/>
            <a:ext cx="117878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السادس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93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14" y="4395990"/>
            <a:ext cx="5685316" cy="314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18" y="1232028"/>
            <a:ext cx="5690412" cy="299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91" y="4395990"/>
            <a:ext cx="5988082" cy="314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8" y="1232029"/>
            <a:ext cx="5988082" cy="299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3"/>
          <p:cNvSpPr/>
          <p:nvPr/>
        </p:nvSpPr>
        <p:spPr>
          <a:xfrm>
            <a:off x="9186637" y="697030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قاعات التدريس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A36D39F5-16DD-559C-C4E6-78EF322E6130}"/>
              </a:ext>
            </a:extLst>
          </p:cNvPr>
          <p:cNvSpPr/>
          <p:nvPr/>
        </p:nvSpPr>
        <p:spPr>
          <a:xfrm>
            <a:off x="179438" y="197346"/>
            <a:ext cx="117878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السادس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1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63" y="1205458"/>
            <a:ext cx="5753295" cy="306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8" y="1187131"/>
            <a:ext cx="5896656" cy="306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63" y="4373810"/>
            <a:ext cx="575329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5" y="4355483"/>
            <a:ext cx="589665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3"/>
          <p:cNvSpPr/>
          <p:nvPr/>
        </p:nvSpPr>
        <p:spPr>
          <a:xfrm>
            <a:off x="9186637" y="701402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غرف المرضى و الرعاية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5" name="مستطيل 22">
            <a:extLst>
              <a:ext uri="{FF2B5EF4-FFF2-40B4-BE49-F238E27FC236}">
                <a16:creationId xmlns:a16="http://schemas.microsoft.com/office/drawing/2014/main" xmlns="" id="{7EB3B48C-EDCA-5F19-4530-5188F9F68E4E}"/>
              </a:ext>
            </a:extLst>
          </p:cNvPr>
          <p:cNvSpPr/>
          <p:nvPr/>
        </p:nvSpPr>
        <p:spPr>
          <a:xfrm>
            <a:off x="179438" y="197346"/>
            <a:ext cx="117878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السادس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19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8" y="1215510"/>
            <a:ext cx="5836747" cy="303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00" y="4373810"/>
            <a:ext cx="583504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2" y="4373810"/>
            <a:ext cx="585724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46" y="1215510"/>
            <a:ext cx="5835039" cy="303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3"/>
          <p:cNvSpPr/>
          <p:nvPr/>
        </p:nvSpPr>
        <p:spPr>
          <a:xfrm>
            <a:off x="9181119" y="701402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الممرات والفراغات الداخلية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A6A60078-8ABC-0863-097D-0B78B1DB3882}"/>
              </a:ext>
            </a:extLst>
          </p:cNvPr>
          <p:cNvSpPr/>
          <p:nvPr/>
        </p:nvSpPr>
        <p:spPr>
          <a:xfrm>
            <a:off x="179438" y="197346"/>
            <a:ext cx="117878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السادس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453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25" y="1205457"/>
            <a:ext cx="5589615" cy="295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44" y="4229793"/>
            <a:ext cx="5589615" cy="319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4" y="1222000"/>
            <a:ext cx="6070846" cy="620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5A4E50A2-B496-6D37-8E49-7BE0D170BAC0}"/>
              </a:ext>
            </a:extLst>
          </p:cNvPr>
          <p:cNvSpPr/>
          <p:nvPr/>
        </p:nvSpPr>
        <p:spPr>
          <a:xfrm>
            <a:off x="179438" y="197346"/>
            <a:ext cx="117878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السادس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  <p:sp>
        <p:nvSpPr>
          <p:cNvPr id="4" name="مستطيل 13">
            <a:extLst>
              <a:ext uri="{FF2B5EF4-FFF2-40B4-BE49-F238E27FC236}">
                <a16:creationId xmlns:a16="http://schemas.microsoft.com/office/drawing/2014/main" xmlns="" id="{17215293-8E3E-D37D-F108-D6BB26DA09D4}"/>
              </a:ext>
            </a:extLst>
          </p:cNvPr>
          <p:cNvSpPr/>
          <p:nvPr/>
        </p:nvSpPr>
        <p:spPr>
          <a:xfrm>
            <a:off x="9181119" y="701402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الممرات والفراغات الداخلية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896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9" y="1264015"/>
            <a:ext cx="6108333" cy="304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4" y="4426393"/>
            <a:ext cx="6108333" cy="314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33" y="1268304"/>
            <a:ext cx="5517607" cy="303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05" y="4426746"/>
            <a:ext cx="5543011" cy="3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C4ABC50C-FBAE-31B8-6D89-736D001A5B77}"/>
              </a:ext>
            </a:extLst>
          </p:cNvPr>
          <p:cNvSpPr/>
          <p:nvPr/>
        </p:nvSpPr>
        <p:spPr>
          <a:xfrm>
            <a:off x="179438" y="197346"/>
            <a:ext cx="117878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السادس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  <p:sp>
        <p:nvSpPr>
          <p:cNvPr id="4" name="مستطيل 13">
            <a:extLst>
              <a:ext uri="{FF2B5EF4-FFF2-40B4-BE49-F238E27FC236}">
                <a16:creationId xmlns:a16="http://schemas.microsoft.com/office/drawing/2014/main" xmlns="" id="{850F4C60-586B-9DF3-19F7-342D5F824D10}"/>
              </a:ext>
            </a:extLst>
          </p:cNvPr>
          <p:cNvSpPr/>
          <p:nvPr/>
        </p:nvSpPr>
        <p:spPr>
          <a:xfrm>
            <a:off x="9181119" y="701402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الممرات والفراغات الداخلية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109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509D151-D6DF-40D4-9A5B-596364642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4" y="193337"/>
            <a:ext cx="5861010" cy="439575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D50C48E-20D8-4396-B831-FE45ADC066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74" y="193337"/>
            <a:ext cx="5861010" cy="439575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9D7F86-F91E-4C38-86FE-8DC7A52B7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67" y="4589096"/>
            <a:ext cx="4999097" cy="293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9668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7510" y="1607943"/>
            <a:ext cx="9906798" cy="923330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تطوير الدور التاسع – قسم القلب</a:t>
            </a:r>
            <a:endParaRPr lang="ar-EG" sz="5400" dirty="0">
              <a:ln w="0"/>
              <a:solidFill>
                <a:srgbClr val="FAF40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3145" y="2653646"/>
            <a:ext cx="7233317" cy="769441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وحدة القسطرة القلبية</a:t>
            </a:r>
          </a:p>
        </p:txBody>
      </p:sp>
      <p:sp>
        <p:nvSpPr>
          <p:cNvPr id="9" name="Rectangle 8"/>
          <p:cNvSpPr/>
          <p:nvPr/>
        </p:nvSpPr>
        <p:spPr>
          <a:xfrm>
            <a:off x="2163145" y="3602628"/>
            <a:ext cx="7233317" cy="769441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وحدة الرعاية المركزة لمرضي القلب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63145" y="4589834"/>
            <a:ext cx="7233317" cy="769441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وحدة الفحوصات الغير نافذة علي القلب</a:t>
            </a:r>
          </a:p>
        </p:txBody>
      </p:sp>
    </p:spTree>
    <p:extLst>
      <p:ext uri="{BB962C8B-B14F-4D97-AF65-F5344CB8AC3E}">
        <p14:creationId xmlns:p14="http://schemas.microsoft.com/office/powerpoint/2010/main" val="392976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r="21490"/>
          <a:stretch>
            <a:fillRect/>
          </a:stretch>
        </p:blipFill>
        <p:spPr bwMode="auto">
          <a:xfrm>
            <a:off x="179438" y="1143182"/>
            <a:ext cx="11859374" cy="635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3"/>
          <p:cNvSpPr/>
          <p:nvPr/>
        </p:nvSpPr>
        <p:spPr>
          <a:xfrm>
            <a:off x="9268973" y="719094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اللوحة التأسيسة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B2510FC1-AA93-BF47-BAB3-2C1E0E6EB6F2}"/>
              </a:ext>
            </a:extLst>
          </p:cNvPr>
          <p:cNvSpPr/>
          <p:nvPr/>
        </p:nvSpPr>
        <p:spPr>
          <a:xfrm>
            <a:off x="179438" y="125338"/>
            <a:ext cx="1188576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التاسع 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01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1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9" y="1172424"/>
            <a:ext cx="5904656" cy="327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089" y="1172424"/>
            <a:ext cx="5662853" cy="327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مستطيل 13"/>
          <p:cNvSpPr/>
          <p:nvPr/>
        </p:nvSpPr>
        <p:spPr>
          <a:xfrm>
            <a:off x="9277321" y="701402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العناية المركزة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1558F5AF-9D70-DC92-F2FD-EA12CD4C9710}"/>
              </a:ext>
            </a:extLst>
          </p:cNvPr>
          <p:cNvSpPr/>
          <p:nvPr/>
        </p:nvSpPr>
        <p:spPr>
          <a:xfrm>
            <a:off x="179438" y="125338"/>
            <a:ext cx="1188576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التاسع 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  <p:pic>
        <p:nvPicPr>
          <p:cNvPr id="6" name="Picture 117">
            <a:extLst>
              <a:ext uri="{FF2B5EF4-FFF2-40B4-BE49-F238E27FC236}">
                <a16:creationId xmlns:a16="http://schemas.microsoft.com/office/drawing/2014/main" xmlns="" id="{AE04FFE2-3DC1-4B1C-8B6C-F3A971F39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8" y="4589833"/>
            <a:ext cx="5904657" cy="31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9">
            <a:extLst>
              <a:ext uri="{FF2B5EF4-FFF2-40B4-BE49-F238E27FC236}">
                <a16:creationId xmlns:a16="http://schemas.microsoft.com/office/drawing/2014/main" xmlns="" id="{AB4842D9-BA5F-457F-9DAA-43050ED4E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089" y="4589834"/>
            <a:ext cx="5662853" cy="31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30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28" y="1137823"/>
            <a:ext cx="5955274" cy="33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3"/>
          <p:cNvSpPr/>
          <p:nvPr/>
        </p:nvSpPr>
        <p:spPr>
          <a:xfrm>
            <a:off x="9284581" y="701402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قاعة التدريس ورئيس القسم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10854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70" y="1137823"/>
            <a:ext cx="5493369" cy="33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96965FF4-DF14-E314-6315-AC02368357A9}"/>
              </a:ext>
            </a:extLst>
          </p:cNvPr>
          <p:cNvSpPr/>
          <p:nvPr/>
        </p:nvSpPr>
        <p:spPr>
          <a:xfrm>
            <a:off x="179438" y="125338"/>
            <a:ext cx="1188576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التاسع 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" r="10216"/>
          <a:stretch>
            <a:fillRect/>
          </a:stretch>
        </p:blipFill>
        <p:spPr bwMode="auto">
          <a:xfrm>
            <a:off x="6109928" y="4589834"/>
            <a:ext cx="5948212" cy="309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70" y="4589834"/>
            <a:ext cx="5495563" cy="314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50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3" y="1266375"/>
            <a:ext cx="5903000" cy="296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2" y="4370256"/>
            <a:ext cx="5903001" cy="317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39" y="4370256"/>
            <a:ext cx="5580923" cy="317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15" y="1277465"/>
            <a:ext cx="5549243" cy="29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3"/>
          <p:cNvSpPr/>
          <p:nvPr/>
        </p:nvSpPr>
        <p:spPr>
          <a:xfrm>
            <a:off x="9280137" y="701402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الفراغات الادارية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15B44FF6-B0CE-921C-D010-43115BB2ABA8}"/>
              </a:ext>
            </a:extLst>
          </p:cNvPr>
          <p:cNvSpPr/>
          <p:nvPr/>
        </p:nvSpPr>
        <p:spPr>
          <a:xfrm>
            <a:off x="179438" y="125338"/>
            <a:ext cx="1188576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التاسع 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423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4" y="1133451"/>
            <a:ext cx="5890180" cy="30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393" y="1133450"/>
            <a:ext cx="565280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3"/>
          <p:cNvSpPr/>
          <p:nvPr/>
        </p:nvSpPr>
        <p:spPr>
          <a:xfrm>
            <a:off x="9284581" y="697030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الممرات والطرقات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750E9A94-C23B-7A77-D987-7A4A8D2FF204}"/>
              </a:ext>
            </a:extLst>
          </p:cNvPr>
          <p:cNvSpPr/>
          <p:nvPr/>
        </p:nvSpPr>
        <p:spPr>
          <a:xfrm>
            <a:off x="179438" y="125338"/>
            <a:ext cx="1188576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التاسع 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4" y="4427651"/>
            <a:ext cx="5890180" cy="321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92" y="4427651"/>
            <a:ext cx="5673118" cy="318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3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3"/>
          <p:cNvSpPr/>
          <p:nvPr/>
        </p:nvSpPr>
        <p:spPr>
          <a:xfrm>
            <a:off x="9255617" y="769038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الحمامات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2" y="1291684"/>
            <a:ext cx="6475512" cy="589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91" y="1291684"/>
            <a:ext cx="4979347" cy="589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FE36CDC3-BEBB-3686-D01C-A04EB04607D0}"/>
              </a:ext>
            </a:extLst>
          </p:cNvPr>
          <p:cNvSpPr/>
          <p:nvPr/>
        </p:nvSpPr>
        <p:spPr>
          <a:xfrm>
            <a:off x="179438" y="125338"/>
            <a:ext cx="1188576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التاسع 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58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47516" y="1574050"/>
            <a:ext cx="9817326" cy="923330"/>
          </a:xfrm>
          <a:prstGeom prst="rect">
            <a:avLst/>
          </a:prstGeom>
          <a:noFill/>
          <a:ln w="76200">
            <a:solidFill>
              <a:srgbClr val="FAF406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altLang="ar-EG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F4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تطوير و تجديد مبني الربط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3645" y="2890685"/>
            <a:ext cx="8665080" cy="707886"/>
          </a:xfrm>
          <a:prstGeom prst="rect">
            <a:avLst/>
          </a:prstGeom>
          <a:noFill/>
          <a:ln w="3175">
            <a:solidFill>
              <a:srgbClr val="FAF406"/>
            </a:solidFill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</a:t>
            </a:r>
            <a:r>
              <a:rPr lang="ar-EG" sz="40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- إنشاء دور كامل لسكن النواب المقيمين ( رجال 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3645" y="3771612"/>
            <a:ext cx="8665080" cy="1754326"/>
          </a:xfrm>
          <a:prstGeom prst="rect">
            <a:avLst/>
          </a:prstGeom>
          <a:noFill/>
          <a:ln w="12700">
            <a:solidFill>
              <a:srgbClr val="FAF406"/>
            </a:solidFill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2- تجديد و تطوير الدور السادس بالكامل </a:t>
            </a:r>
            <a:r>
              <a:rPr lang="ar-EG" sz="36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يشمل :-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    * المدرجات و المعمل الخاص بتدريب الطالبات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    * الغرف الإدارية بالدور .</a:t>
            </a:r>
          </a:p>
        </p:txBody>
      </p:sp>
    </p:spTree>
    <p:extLst>
      <p:ext uri="{BB962C8B-B14F-4D97-AF65-F5344CB8AC3E}">
        <p14:creationId xmlns:p14="http://schemas.microsoft.com/office/powerpoint/2010/main" val="105247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87550" y="2742966"/>
            <a:ext cx="9301175" cy="1754326"/>
          </a:xfrm>
          <a:prstGeom prst="rect">
            <a:avLst/>
          </a:prstGeom>
          <a:noFill/>
          <a:ln w="3175">
            <a:solidFill>
              <a:srgbClr val="FAF406"/>
            </a:solidFill>
          </a:ln>
        </p:spPr>
        <p:txBody>
          <a:bodyPr wrap="square" anchor="ctr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إنشاء دور كامل لسكن النواب المقيمين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( رجال )</a:t>
            </a:r>
          </a:p>
        </p:txBody>
      </p:sp>
    </p:spTree>
    <p:extLst>
      <p:ext uri="{BB962C8B-B14F-4D97-AF65-F5344CB8AC3E}">
        <p14:creationId xmlns:p14="http://schemas.microsoft.com/office/powerpoint/2010/main" val="253787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419" y="845418"/>
            <a:ext cx="4083839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6" y="845418"/>
            <a:ext cx="7473493" cy="64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0E24DA0B-873F-3057-5269-5F411A86E7F7}"/>
              </a:ext>
            </a:extLst>
          </p:cNvPr>
          <p:cNvSpPr/>
          <p:nvPr/>
        </p:nvSpPr>
        <p:spPr>
          <a:xfrm>
            <a:off x="107430" y="125338"/>
            <a:ext cx="11859828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إنشاء دور كامل لسكن النواب المقيمين ( رجال )</a:t>
            </a:r>
          </a:p>
        </p:txBody>
      </p:sp>
    </p:spTree>
    <p:extLst>
      <p:ext uri="{BB962C8B-B14F-4D97-AF65-F5344CB8AC3E}">
        <p14:creationId xmlns:p14="http://schemas.microsoft.com/office/powerpoint/2010/main" val="9765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EF613-C027-4C8E-B6E7-63EB0C7F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2933650"/>
            <a:ext cx="10951371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ar-EG" sz="4400" b="1" dirty="0">
                <a:solidFill>
                  <a:srgbClr val="FAF406"/>
                </a:solidFill>
              </a:rPr>
              <a:t>الاستعداد لتجديد الاعتماد من قبل هيئة ضمان جودة التعليم والاعتماد</a:t>
            </a:r>
            <a:br>
              <a:rPr lang="ar-EG" sz="4400" b="1" dirty="0">
                <a:solidFill>
                  <a:srgbClr val="FAF406"/>
                </a:solidFill>
              </a:rPr>
            </a:br>
            <a:r>
              <a:rPr lang="ar-EG" sz="4400" b="1" dirty="0">
                <a:solidFill>
                  <a:srgbClr val="FAF406"/>
                </a:solidFill>
              </a:rPr>
              <a:t> </a:t>
            </a:r>
            <a:r>
              <a:rPr lang="ar-EG" sz="6000" b="1" dirty="0">
                <a:solidFill>
                  <a:schemeClr val="tx1"/>
                </a:solidFill>
              </a:rPr>
              <a:t>للمرة الثالثة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26" y="845417"/>
            <a:ext cx="5680732" cy="655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6" y="845416"/>
            <a:ext cx="5924386" cy="655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2ADE3A91-7F12-94EE-A3A5-A63728B5EE7A}"/>
              </a:ext>
            </a:extLst>
          </p:cNvPr>
          <p:cNvSpPr/>
          <p:nvPr/>
        </p:nvSpPr>
        <p:spPr>
          <a:xfrm>
            <a:off x="107430" y="125338"/>
            <a:ext cx="11859828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إنشاء دور كامل لسكن النواب المقيمين ( رجال )</a:t>
            </a:r>
          </a:p>
        </p:txBody>
      </p:sp>
    </p:spTree>
    <p:extLst>
      <p:ext uri="{BB962C8B-B14F-4D97-AF65-F5344CB8AC3E}">
        <p14:creationId xmlns:p14="http://schemas.microsoft.com/office/powerpoint/2010/main" val="55560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4" y="786865"/>
            <a:ext cx="4721888" cy="6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-1350" r="5432" b="1350"/>
          <a:stretch>
            <a:fillRect/>
          </a:stretch>
        </p:blipFill>
        <p:spPr bwMode="auto">
          <a:xfrm>
            <a:off x="5075982" y="701402"/>
            <a:ext cx="6855706" cy="639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C3DA3648-0D1A-CFA0-D55D-671EAA3684D3}"/>
              </a:ext>
            </a:extLst>
          </p:cNvPr>
          <p:cNvSpPr/>
          <p:nvPr/>
        </p:nvSpPr>
        <p:spPr>
          <a:xfrm>
            <a:off x="107430" y="125338"/>
            <a:ext cx="11859828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إنشاء دور كامل لسكن النواب المقيمين ( رجال )</a:t>
            </a:r>
          </a:p>
        </p:txBody>
      </p:sp>
    </p:spTree>
    <p:extLst>
      <p:ext uri="{BB962C8B-B14F-4D97-AF65-F5344CB8AC3E}">
        <p14:creationId xmlns:p14="http://schemas.microsoft.com/office/powerpoint/2010/main" val="369510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10" y="2498375"/>
            <a:ext cx="9341166" cy="1015663"/>
          </a:xfrm>
          <a:prstGeom prst="rect">
            <a:avLst/>
          </a:prstGeom>
          <a:noFill/>
          <a:ln w="12700">
            <a:solidFill>
              <a:srgbClr val="FAF406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تطوير الدور السادس بالكامل</a:t>
            </a:r>
            <a:endParaRPr lang="ar-EG" sz="6000" b="1" dirty="0">
              <a:ln w="0"/>
              <a:solidFill>
                <a:srgbClr val="FAF40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5982" y="4463030"/>
            <a:ext cx="7853481" cy="769441"/>
          </a:xfrm>
          <a:prstGeom prst="rect">
            <a:avLst/>
          </a:prstGeom>
          <a:noFill/>
          <a:ln w="12700">
            <a:solidFill>
              <a:srgbClr val="FAF406"/>
            </a:solidFill>
          </a:ln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الغرف الإدارية بالدور 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982" y="3688259"/>
            <a:ext cx="7853481" cy="769441"/>
          </a:xfrm>
          <a:prstGeom prst="rect">
            <a:avLst/>
          </a:prstGeom>
          <a:noFill/>
          <a:ln w="12700">
            <a:solidFill>
              <a:srgbClr val="FAF406"/>
            </a:solidFill>
          </a:ln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المدرجات و معمل المهارات الاكلينيكية</a:t>
            </a:r>
          </a:p>
        </p:txBody>
      </p:sp>
    </p:spTree>
    <p:extLst>
      <p:ext uri="{BB962C8B-B14F-4D97-AF65-F5344CB8AC3E}">
        <p14:creationId xmlns:p14="http://schemas.microsoft.com/office/powerpoint/2010/main" val="33696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 b="25249"/>
          <a:stretch>
            <a:fillRect/>
          </a:stretch>
        </p:blipFill>
        <p:spPr bwMode="auto">
          <a:xfrm>
            <a:off x="118475" y="922850"/>
            <a:ext cx="675293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33475" r="15590" b="25533"/>
          <a:stretch>
            <a:fillRect/>
          </a:stretch>
        </p:blipFill>
        <p:spPr bwMode="auto">
          <a:xfrm>
            <a:off x="7132830" y="917426"/>
            <a:ext cx="483442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8340DBB0-9B31-F4E2-3308-E7D618670414}"/>
              </a:ext>
            </a:extLst>
          </p:cNvPr>
          <p:cNvSpPr/>
          <p:nvPr/>
        </p:nvSpPr>
        <p:spPr>
          <a:xfrm>
            <a:off x="107430" y="197346"/>
            <a:ext cx="11859828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تجديد و تطوير الدور السادس بمبنى الربط بالكامل</a:t>
            </a:r>
          </a:p>
        </p:txBody>
      </p:sp>
    </p:spTree>
    <p:extLst>
      <p:ext uri="{BB962C8B-B14F-4D97-AF65-F5344CB8AC3E}">
        <p14:creationId xmlns:p14="http://schemas.microsoft.com/office/powerpoint/2010/main" val="308711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37" y="773410"/>
            <a:ext cx="601272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2" y="773410"/>
            <a:ext cx="565308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2E3FB923-116F-51C8-89AE-01EA680C5527}"/>
              </a:ext>
            </a:extLst>
          </p:cNvPr>
          <p:cNvSpPr/>
          <p:nvPr/>
        </p:nvSpPr>
        <p:spPr>
          <a:xfrm>
            <a:off x="107430" y="197346"/>
            <a:ext cx="11859828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تجديد و تطوير الدور السادس بمبنى الربط بالكامل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8" y="4143764"/>
            <a:ext cx="5298424" cy="35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400" y="4123249"/>
            <a:ext cx="3369916" cy="357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8"/>
          <a:stretch/>
        </p:blipFill>
        <p:spPr bwMode="auto">
          <a:xfrm>
            <a:off x="5539798" y="4123249"/>
            <a:ext cx="2992568" cy="357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00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>
            <a:extLst>
              <a:ext uri="{FF2B5EF4-FFF2-40B4-BE49-F238E27FC236}">
                <a16:creationId xmlns:a16="http://schemas.microsoft.com/office/drawing/2014/main" xmlns="" id="{D6052BEB-C3CC-0F31-4C8C-6AFECC9BBD21}"/>
              </a:ext>
            </a:extLst>
          </p:cNvPr>
          <p:cNvSpPr/>
          <p:nvPr/>
        </p:nvSpPr>
        <p:spPr>
          <a:xfrm>
            <a:off x="2483694" y="2117506"/>
            <a:ext cx="7776864" cy="29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200"/>
              </a:spcBef>
              <a:spcAft>
                <a:spcPts val="200"/>
              </a:spcAft>
            </a:pPr>
            <a:r>
              <a:rPr lang="ar-EG" sz="66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قسم جراحة المسالك</a:t>
            </a:r>
          </a:p>
          <a:p>
            <a:pPr algn="ctr" rtl="1">
              <a:spcBef>
                <a:spcPts val="200"/>
              </a:spcBef>
              <a:spcAft>
                <a:spcPts val="200"/>
              </a:spcAft>
            </a:pPr>
            <a:r>
              <a:rPr lang="ar-EG" sz="66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 الدور الثانى المبنى القديم</a:t>
            </a:r>
          </a:p>
        </p:txBody>
      </p:sp>
    </p:spTree>
    <p:extLst>
      <p:ext uri="{BB962C8B-B14F-4D97-AF65-F5344CB8AC3E}">
        <p14:creationId xmlns:p14="http://schemas.microsoft.com/office/powerpoint/2010/main" val="19341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32933402-9342-2BC3-2EBE-DECD8B405A19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BA70C4DD-1D70-9FD0-9319-869DC95C8280}"/>
              </a:ext>
            </a:extLst>
          </p:cNvPr>
          <p:cNvSpPr txBox="1"/>
          <p:nvPr/>
        </p:nvSpPr>
        <p:spPr>
          <a:xfrm>
            <a:off x="5979287" y="657008"/>
            <a:ext cx="579343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قسم جراحة المسالك البولية تطوير الدور الثانى بالمبنى القديم 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203920"/>
            <a:ext cx="11521280" cy="63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3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32933402-9342-2BC3-2EBE-DECD8B405A19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8">
            <a:extLst>
              <a:ext uri="{FF2B5EF4-FFF2-40B4-BE49-F238E27FC236}">
                <a16:creationId xmlns:a16="http://schemas.microsoft.com/office/drawing/2014/main" xmlns="" id="{BA70C4DD-1D70-9FD0-9319-869DC95C8280}"/>
              </a:ext>
            </a:extLst>
          </p:cNvPr>
          <p:cNvSpPr txBox="1"/>
          <p:nvPr/>
        </p:nvSpPr>
        <p:spPr>
          <a:xfrm>
            <a:off x="5979287" y="657008"/>
            <a:ext cx="579343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قسم جراحة المسالك البولية تطوير الدور الثانى بالمبنى القديم 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8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86" y="1133450"/>
            <a:ext cx="5793439" cy="3259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7" y="1118461"/>
            <a:ext cx="5616624" cy="331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86" y="4500142"/>
            <a:ext cx="5793439" cy="3197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4527805"/>
            <a:ext cx="5616625" cy="316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3BC1BD81-C7A6-4A0F-B376-AA128B6A3DD0}"/>
              </a:ext>
            </a:extLst>
          </p:cNvPr>
          <p:cNvSpPr>
            <a:spLocks noGrp="1"/>
          </p:cNvSpPr>
          <p:nvPr/>
        </p:nvSpPr>
        <p:spPr>
          <a:xfrm>
            <a:off x="467470" y="2949297"/>
            <a:ext cx="10657184" cy="180858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6000" b="1" dirty="0">
                <a:solidFill>
                  <a:schemeClr val="tx1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تطوير قسم الجراحة العامة (أ) و (ب )</a:t>
            </a:r>
          </a:p>
          <a:p>
            <a:pPr rtl="1"/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الدور الثالث بالمبنى القديم</a:t>
            </a:r>
          </a:p>
        </p:txBody>
      </p:sp>
    </p:spTree>
    <p:extLst>
      <p:ext uri="{BB962C8B-B14F-4D97-AF65-F5344CB8AC3E}">
        <p14:creationId xmlns:p14="http://schemas.microsoft.com/office/powerpoint/2010/main" val="44874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32933402-9342-2BC3-2EBE-DECD8B405A19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BA70C4DD-1D70-9FD0-9319-869DC95C8280}"/>
              </a:ext>
            </a:extLst>
          </p:cNvPr>
          <p:cNvSpPr txBox="1"/>
          <p:nvPr/>
        </p:nvSpPr>
        <p:spPr>
          <a:xfrm>
            <a:off x="5292006" y="620102"/>
            <a:ext cx="648072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قسم الجراحة العامة (أ) و(ب)</a:t>
            </a:r>
            <a:r>
              <a:rPr lang="ar-EG" sz="1600" b="1" dirty="0">
                <a:latin typeface="JF Flat" panose="02000500000000000000" pitchFamily="2" charset="-78"/>
                <a:cs typeface="JF Flat" panose="02000500000000000000" pitchFamily="2" charset="-78"/>
              </a:rPr>
              <a:t> ب</a:t>
            </a:r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الدور الثالث بالمبنى القديم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203920"/>
            <a:ext cx="11521280" cy="6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2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5B165A1-E004-4D16-ADCE-FD2BA0F25F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/>
          <a:stretch/>
        </p:blipFill>
        <p:spPr>
          <a:xfrm>
            <a:off x="395462" y="2867886"/>
            <a:ext cx="5841764" cy="359415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03980AE-8E09-4FD7-B394-8C9197D0BE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t="1870" r="2099"/>
          <a:stretch/>
        </p:blipFill>
        <p:spPr>
          <a:xfrm>
            <a:off x="6372127" y="2861642"/>
            <a:ext cx="5400600" cy="3452064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FA983480-16CB-48FA-AA40-2A42277F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413370"/>
            <a:ext cx="10951371" cy="1656184"/>
          </a:xfrm>
        </p:spPr>
        <p:txBody>
          <a:bodyPr>
            <a:no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الاستعداد لتجديد الاعتماد من قبل هيئة ضمان جودة التعليم والاعتماد</a:t>
            </a:r>
            <a:br>
              <a:rPr lang="ar-EG" sz="2400" b="1" dirty="0">
                <a:solidFill>
                  <a:srgbClr val="FF0000"/>
                </a:solidFill>
              </a:rPr>
            </a:br>
            <a:r>
              <a:rPr lang="ar-EG" sz="2400" b="1" dirty="0">
                <a:solidFill>
                  <a:srgbClr val="FF0000"/>
                </a:solidFill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للمرة الثالثة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32933402-9342-2BC3-2EBE-DECD8B405A19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BA70C4DD-1D70-9FD0-9319-869DC95C8280}"/>
              </a:ext>
            </a:extLst>
          </p:cNvPr>
          <p:cNvSpPr txBox="1"/>
          <p:nvPr/>
        </p:nvSpPr>
        <p:spPr>
          <a:xfrm>
            <a:off x="5292006" y="620102"/>
            <a:ext cx="648072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قسم الجراحة العامة (أ) و(ب)</a:t>
            </a:r>
            <a:r>
              <a:rPr lang="ar-EG" sz="1600" b="1" dirty="0">
                <a:latin typeface="JF Flat" panose="02000500000000000000" pitchFamily="2" charset="-78"/>
                <a:cs typeface="JF Flat" panose="02000500000000000000" pitchFamily="2" charset="-78"/>
              </a:rPr>
              <a:t> ب</a:t>
            </a:r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الدور الثالث بالمبنى القديم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70" y="1078838"/>
            <a:ext cx="5904656" cy="3222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7" y="1078838"/>
            <a:ext cx="5400600" cy="3222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70" y="4472933"/>
            <a:ext cx="5904656" cy="32852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5" y="4472933"/>
            <a:ext cx="5414062" cy="328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32933402-9342-2BC3-2EBE-DECD8B405A19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BA70C4DD-1D70-9FD0-9319-869DC95C8280}"/>
              </a:ext>
            </a:extLst>
          </p:cNvPr>
          <p:cNvSpPr txBox="1"/>
          <p:nvPr/>
        </p:nvSpPr>
        <p:spPr>
          <a:xfrm>
            <a:off x="5292006" y="620102"/>
            <a:ext cx="648072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قسم الجراحة العامة (أ) و(ب)</a:t>
            </a:r>
            <a:r>
              <a:rPr lang="ar-EG" sz="1600" b="1" dirty="0">
                <a:latin typeface="JF Flat" panose="02000500000000000000" pitchFamily="2" charset="-78"/>
                <a:cs typeface="JF Flat" panose="02000500000000000000" pitchFamily="2" charset="-78"/>
              </a:rPr>
              <a:t> ب</a:t>
            </a:r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الدور الثالث بالمبنى القديم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70" y="1133450"/>
            <a:ext cx="5904656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108098"/>
            <a:ext cx="5544616" cy="3193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70" y="4441635"/>
            <a:ext cx="5904656" cy="3248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7" y="4441634"/>
            <a:ext cx="5544616" cy="32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3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3BC1BD81-C7A6-4A0F-B376-AA128B6A3DD0}"/>
              </a:ext>
            </a:extLst>
          </p:cNvPr>
          <p:cNvSpPr>
            <a:spLocks noGrp="1"/>
          </p:cNvSpPr>
          <p:nvPr/>
        </p:nvSpPr>
        <p:spPr>
          <a:xfrm>
            <a:off x="467470" y="2949297"/>
            <a:ext cx="10657184" cy="180858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6000" b="1" dirty="0">
                <a:solidFill>
                  <a:schemeClr val="tx1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تطوير قسم النسا والتوليد</a:t>
            </a:r>
          </a:p>
          <a:p>
            <a:pPr rtl="1"/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 الدور الخامس بالمبنى القديم </a:t>
            </a:r>
          </a:p>
        </p:txBody>
      </p:sp>
    </p:spTree>
    <p:extLst>
      <p:ext uri="{BB962C8B-B14F-4D97-AF65-F5344CB8AC3E}">
        <p14:creationId xmlns:p14="http://schemas.microsoft.com/office/powerpoint/2010/main" val="156090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xmlns="" id="{4D444D27-4731-6295-5699-0C48320C733E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xmlns="" id="{78378925-E184-DA9B-216C-F584E92B1388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5979287" y="657008"/>
            <a:ext cx="579343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قسم النسا والتوليد بالدور الخامس بالمبنى القديم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203920"/>
            <a:ext cx="11521280" cy="6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2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xmlns="" id="{4D444D27-4731-6295-5699-0C48320C733E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xmlns="" id="{78378925-E184-DA9B-216C-F584E92B1388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5979287" y="657008"/>
            <a:ext cx="579343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قسم النسا والتوليد بالدور الخامس بالمبنى القديم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87" y="1133970"/>
            <a:ext cx="5793439" cy="3241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125965"/>
            <a:ext cx="5616624" cy="3249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86" y="4517826"/>
            <a:ext cx="5793439" cy="3223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4524277"/>
            <a:ext cx="5616624" cy="32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xmlns="" id="{4D444D27-4731-6295-5699-0C48320C733E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xmlns="" id="{78378925-E184-DA9B-216C-F584E92B1388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5979287" y="657008"/>
            <a:ext cx="579343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قسم النسا والتوليد بالدور الخامس بالمبنى القديم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203920"/>
            <a:ext cx="11521280" cy="64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3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xmlns="" id="{4D444D27-4731-6295-5699-0C48320C733E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xmlns="" id="{78378925-E184-DA9B-216C-F584E92B1388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5979287" y="657008"/>
            <a:ext cx="579343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قسم النسا والتوليد بالدور الخامس بالمبنى القديم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203920"/>
            <a:ext cx="11521280" cy="6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6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xmlns="" id="{4D444D27-4731-6295-5699-0C48320C733E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xmlns="" id="{78378925-E184-DA9B-216C-F584E92B1388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5979287" y="657008"/>
            <a:ext cx="579343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قسم النسا والتوليد بالدور الخامس بالمبنى القديم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203920"/>
            <a:ext cx="11521280" cy="63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9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3BC1BD81-C7A6-4A0F-B376-AA128B6A3DD0}"/>
              </a:ext>
            </a:extLst>
          </p:cNvPr>
          <p:cNvSpPr>
            <a:spLocks noGrp="1"/>
          </p:cNvSpPr>
          <p:nvPr/>
        </p:nvSpPr>
        <p:spPr>
          <a:xfrm>
            <a:off x="467470" y="2949297"/>
            <a:ext cx="11449272" cy="180858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تطوير  </a:t>
            </a:r>
            <a:r>
              <a:rPr lang="ar-EG" sz="6000" b="1" dirty="0">
                <a:solidFill>
                  <a:schemeClr val="tx1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قسم جراحة اوعية دموية </a:t>
            </a:r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و</a:t>
            </a:r>
            <a:r>
              <a:rPr lang="ar-EG" sz="6000" b="1" dirty="0">
                <a:solidFill>
                  <a:schemeClr val="tx1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قسم الجلدية</a:t>
            </a:r>
          </a:p>
          <a:p>
            <a:pPr rtl="1"/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 الدور السادس بالمبنى القديم</a:t>
            </a:r>
          </a:p>
        </p:txBody>
      </p:sp>
    </p:spTree>
    <p:extLst>
      <p:ext uri="{BB962C8B-B14F-4D97-AF65-F5344CB8AC3E}">
        <p14:creationId xmlns:p14="http://schemas.microsoft.com/office/powerpoint/2010/main" val="203614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xmlns="" id="{4D444D27-4731-6295-5699-0C48320C733E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xmlns="" id="{78378925-E184-DA9B-216C-F584E92B1388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4715943" y="657008"/>
            <a:ext cx="7056784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sz="2000" b="1" dirty="0">
                <a:latin typeface="AlHarfAlJadid Linotype One" panose="02000000000000000000" pitchFamily="2" charset="-78"/>
                <a:cs typeface="JF Flat" panose="02000500000000000000"/>
              </a:rPr>
              <a:t>تطوير  قسم جراحة اوعية دموية وقسم الجلدية بالدور السادس بالمبنى القديم</a:t>
            </a: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/>
          <a:stretch/>
        </p:blipFill>
        <p:spPr>
          <a:xfrm>
            <a:off x="323454" y="1203920"/>
            <a:ext cx="11449272" cy="64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1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3AF75ECF-649F-4768-BD89-B79D41536E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8" y="1507316"/>
            <a:ext cx="4284321" cy="2953874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A6D984A9-E6A3-441D-8F81-CA67447689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38" y="1485720"/>
            <a:ext cx="4607459" cy="2969539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F91CEFC-C631-41DE-ACB8-6C39481FE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46" y="4646939"/>
            <a:ext cx="3671081" cy="2753310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xmlns="" id="{0613557B-579D-48F4-B80E-1B23AF943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83" y="4646940"/>
            <a:ext cx="3671079" cy="2753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A5DEA36E-47B8-42E9-BB0D-94D42E88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44" y="277451"/>
            <a:ext cx="10951371" cy="1229865"/>
          </a:xfrm>
        </p:spPr>
        <p:txBody>
          <a:bodyPr>
            <a:no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الاستعداد لتجديد الاعتماد من قبل هيئة ضمان جودة التعليم والاعتماد</a:t>
            </a:r>
            <a:br>
              <a:rPr lang="ar-EG" sz="2400" b="1" dirty="0">
                <a:solidFill>
                  <a:srgbClr val="FF0000"/>
                </a:solidFill>
              </a:rPr>
            </a:br>
            <a:r>
              <a:rPr lang="ar-EG" sz="2400" b="1" dirty="0">
                <a:solidFill>
                  <a:srgbClr val="FF0000"/>
                </a:solidFill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للمرة الثالثة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4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xmlns="" id="{4D444D27-4731-6295-5699-0C48320C733E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xmlns="" id="{78378925-E184-DA9B-216C-F584E92B1388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4715943" y="657008"/>
            <a:ext cx="7056784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sz="2000" b="1" dirty="0">
                <a:latin typeface="AlHarfAlJadid Linotype One" panose="02000000000000000000" pitchFamily="2" charset="-78"/>
                <a:cs typeface="JF Flat" panose="02000500000000000000"/>
              </a:rPr>
              <a:t>تطوير  قسم جراحة اوعية دموية وقسم الجلدية بالدور السادس بالمبنى القديم</a:t>
            </a: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203920"/>
            <a:ext cx="5828252" cy="31698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/>
          <a:stretch/>
        </p:blipFill>
        <p:spPr>
          <a:xfrm>
            <a:off x="6228110" y="4477939"/>
            <a:ext cx="5544616" cy="3208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4479861"/>
            <a:ext cx="5828253" cy="32063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10" y="1203920"/>
            <a:ext cx="5544615" cy="31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xmlns="" id="{4D444D27-4731-6295-5699-0C48320C733E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xmlns="" id="{78378925-E184-DA9B-216C-F584E92B1388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4715943" y="657008"/>
            <a:ext cx="7056784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sz="2000" b="1" dirty="0">
                <a:latin typeface="AlHarfAlJadid Linotype One" panose="02000000000000000000" pitchFamily="2" charset="-78"/>
                <a:cs typeface="JF Flat" panose="02000500000000000000"/>
              </a:rPr>
              <a:t>تطوير  قسم جراحة اوعية دموية وقسم الجلدية بالدور السادس بالمبنى القديم</a:t>
            </a: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203920"/>
            <a:ext cx="11521280" cy="63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8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3BC1BD81-C7A6-4A0F-B376-AA128B6A3DD0}"/>
              </a:ext>
            </a:extLst>
          </p:cNvPr>
          <p:cNvSpPr>
            <a:spLocks noGrp="1"/>
          </p:cNvSpPr>
          <p:nvPr/>
        </p:nvSpPr>
        <p:spPr>
          <a:xfrm>
            <a:off x="467470" y="2949297"/>
            <a:ext cx="10657184" cy="180858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تطوير ورفع كفاءة واجهات المبنى</a:t>
            </a:r>
          </a:p>
        </p:txBody>
      </p:sp>
    </p:spTree>
    <p:extLst>
      <p:ext uri="{BB962C8B-B14F-4D97-AF65-F5344CB8AC3E}">
        <p14:creationId xmlns:p14="http://schemas.microsoft.com/office/powerpoint/2010/main" val="29305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A484B83C-2CA9-0CB0-C500-7323539EDE02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5F961CA4-8135-7816-B489-118D1F52CFDA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المرحلة الثانية لتطوير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xmlns="" id="{265011E3-D737-1615-034F-7602022EA709}"/>
              </a:ext>
            </a:extLst>
          </p:cNvPr>
          <p:cNvSpPr txBox="1"/>
          <p:nvPr/>
        </p:nvSpPr>
        <p:spPr>
          <a:xfrm>
            <a:off x="5580039" y="657008"/>
            <a:ext cx="61926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ورفع كفاءة واجهات المبنى الجديد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07" y="1205458"/>
            <a:ext cx="856895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5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A484B83C-2CA9-0CB0-C500-7323539EDE02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5F961CA4-8135-7816-B489-118D1F52CFDA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المرحلة الثانية لتطوير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xmlns="" id="{265011E3-D737-1615-034F-7602022EA709}"/>
              </a:ext>
            </a:extLst>
          </p:cNvPr>
          <p:cNvSpPr txBox="1"/>
          <p:nvPr/>
        </p:nvSpPr>
        <p:spPr>
          <a:xfrm>
            <a:off x="5580039" y="657008"/>
            <a:ext cx="61926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ورفع كفاءة واجهات المبنى الجديد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06" y="1133450"/>
            <a:ext cx="8610924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A484B83C-2CA9-0CB0-C500-7323539EDE02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5F961CA4-8135-7816-B489-118D1F52CFDA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المرحلة الثانية لتطوير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xmlns="" id="{265011E3-D737-1615-034F-7602022EA709}"/>
              </a:ext>
            </a:extLst>
          </p:cNvPr>
          <p:cNvSpPr txBox="1"/>
          <p:nvPr/>
        </p:nvSpPr>
        <p:spPr>
          <a:xfrm>
            <a:off x="5580039" y="657008"/>
            <a:ext cx="61926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ورفع كفاءة واجهات المبنى الجديد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14" y="1133450"/>
            <a:ext cx="855622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3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A484B83C-2CA9-0CB0-C500-7323539EDE02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5F961CA4-8135-7816-B489-118D1F52CFDA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المرحلة الثانية لتطوير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xmlns="" id="{265011E3-D737-1615-034F-7602022EA709}"/>
              </a:ext>
            </a:extLst>
          </p:cNvPr>
          <p:cNvSpPr txBox="1"/>
          <p:nvPr/>
        </p:nvSpPr>
        <p:spPr>
          <a:xfrm>
            <a:off x="5580039" y="657008"/>
            <a:ext cx="61926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ورفع كفاءة واجهات المبنى الجديد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323454" y="1133451"/>
            <a:ext cx="3960440" cy="6477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1" b="4136"/>
          <a:stretch/>
        </p:blipFill>
        <p:spPr>
          <a:xfrm>
            <a:off x="4608292" y="1144285"/>
            <a:ext cx="7164434" cy="646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4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3BC1BD81-C7A6-4A0F-B376-AA128B6A3DD0}"/>
              </a:ext>
            </a:extLst>
          </p:cNvPr>
          <p:cNvSpPr>
            <a:spLocks noGrp="1"/>
          </p:cNvSpPr>
          <p:nvPr/>
        </p:nvSpPr>
        <p:spPr>
          <a:xfrm>
            <a:off x="467470" y="2949297"/>
            <a:ext cx="10657184" cy="180858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80000"/>
              </a:lnSpc>
            </a:pPr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تطوير الدور الثاني بالمبنى الجديد</a:t>
            </a:r>
          </a:p>
          <a:p>
            <a:pPr rtl="1">
              <a:lnSpc>
                <a:spcPct val="80000"/>
              </a:lnSpc>
            </a:pPr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 (العمليات الكبرى) </a:t>
            </a:r>
            <a:endParaRPr lang="ar-EG" sz="5400" b="1" dirty="0">
              <a:solidFill>
                <a:srgbClr val="FFC000"/>
              </a:solidFill>
              <a:latin typeface="AlHarfAlJadid Linotype One" panose="02000000000000000000" pitchFamily="2" charset="-78"/>
              <a:cs typeface="AlHarfAlJadid Linotype One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73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A484B83C-2CA9-0CB0-C500-7323539EDE02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5F961CA4-8135-7816-B489-118D1F52CFDA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المرحلة الثانية لتطوير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xmlns="" id="{265011E3-D737-1615-034F-7602022EA709}"/>
              </a:ext>
            </a:extLst>
          </p:cNvPr>
          <p:cNvSpPr txBox="1"/>
          <p:nvPr/>
        </p:nvSpPr>
        <p:spPr>
          <a:xfrm>
            <a:off x="5580039" y="657008"/>
            <a:ext cx="61926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ورفع كفاءة الدور </a:t>
            </a:r>
            <a:r>
              <a:rPr lang="ar-EG" b="1" dirty="0" err="1">
                <a:latin typeface="JF Flat" panose="02000500000000000000" pitchFamily="2" charset="-78"/>
                <a:cs typeface="JF Flat" panose="02000500000000000000" pitchFamily="2" charset="-78"/>
              </a:rPr>
              <a:t>الثانى</a:t>
            </a:r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 بالمبنى الجديد (العمليات الكبرى)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9" r="7984"/>
          <a:stretch/>
        </p:blipFill>
        <p:spPr>
          <a:xfrm>
            <a:off x="251446" y="1133450"/>
            <a:ext cx="6768752" cy="6535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307" y="1133785"/>
            <a:ext cx="4499419" cy="653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1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A484B83C-2CA9-0CB0-C500-7323539EDE02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5F961CA4-8135-7816-B489-118D1F52CFDA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المرحلة الثانية لتطوير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xmlns="" id="{265011E3-D737-1615-034F-7602022EA709}"/>
              </a:ext>
            </a:extLst>
          </p:cNvPr>
          <p:cNvSpPr txBox="1"/>
          <p:nvPr/>
        </p:nvSpPr>
        <p:spPr>
          <a:xfrm>
            <a:off x="5580039" y="657008"/>
            <a:ext cx="61926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ورفع كفاءة الدور </a:t>
            </a:r>
            <a:r>
              <a:rPr lang="ar-EG" b="1" dirty="0" err="1">
                <a:latin typeface="JF Flat" panose="02000500000000000000" pitchFamily="2" charset="-78"/>
                <a:cs typeface="JF Flat" panose="02000500000000000000" pitchFamily="2" charset="-78"/>
              </a:rPr>
              <a:t>الثانى</a:t>
            </a:r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 بالمبنى الجديد (العمليات الكبرى)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1"/>
          <a:stretch/>
        </p:blipFill>
        <p:spPr>
          <a:xfrm>
            <a:off x="6156102" y="1133450"/>
            <a:ext cx="5601553" cy="331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4"/>
          <a:stretch/>
        </p:blipFill>
        <p:spPr>
          <a:xfrm>
            <a:off x="287873" y="1133450"/>
            <a:ext cx="5724214" cy="3347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4598085"/>
            <a:ext cx="5616624" cy="3160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4625068"/>
            <a:ext cx="5760641" cy="31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BDD9D62-D60A-44C9-AEEB-59141A5501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337543"/>
            <a:ext cx="4320480" cy="302102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EEEF5DA-B1F6-4465-AC0F-B70A3AAB09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54" y="1337543"/>
            <a:ext cx="4464496" cy="3108275"/>
          </a:xfr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xmlns="" id="{EBDBCBDF-A520-4B74-99CF-D3DE2D931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4" y="4530241"/>
            <a:ext cx="3919820" cy="293986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A1CC0082-C452-4795-B750-74636B52B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22" y="4517826"/>
            <a:ext cx="3719330" cy="29522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273271D-5AC3-450C-92C7-6C12470B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44" y="277451"/>
            <a:ext cx="10951371" cy="1229865"/>
          </a:xfrm>
        </p:spPr>
        <p:txBody>
          <a:bodyPr>
            <a:no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الاستعداد لتجديد الاعتماد من قبل هيئة ضمان جودة التعليم والاعتماد</a:t>
            </a:r>
            <a:br>
              <a:rPr lang="ar-EG" sz="2400" b="1" dirty="0">
                <a:solidFill>
                  <a:srgbClr val="FF0000"/>
                </a:solidFill>
              </a:rPr>
            </a:br>
            <a:r>
              <a:rPr lang="ar-EG" sz="2400" b="1" dirty="0">
                <a:solidFill>
                  <a:srgbClr val="FF0000"/>
                </a:solidFill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للمرة الثالثة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2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A484B83C-2CA9-0CB0-C500-7323539EDE02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5F961CA4-8135-7816-B489-118D1F52CFDA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المرحلة الثانية لتطوير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xmlns="" id="{265011E3-D737-1615-034F-7602022EA709}"/>
              </a:ext>
            </a:extLst>
          </p:cNvPr>
          <p:cNvSpPr txBox="1"/>
          <p:nvPr/>
        </p:nvSpPr>
        <p:spPr>
          <a:xfrm>
            <a:off x="5580039" y="657008"/>
            <a:ext cx="61926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ورفع كفاءة الدور </a:t>
            </a:r>
            <a:r>
              <a:rPr lang="ar-EG" b="1" dirty="0" err="1">
                <a:latin typeface="JF Flat" panose="02000500000000000000" pitchFamily="2" charset="-78"/>
                <a:cs typeface="JF Flat" panose="02000500000000000000" pitchFamily="2" charset="-78"/>
              </a:rPr>
              <a:t>الثانى</a:t>
            </a:r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 بالمبنى الجديد (العمليات الكبرى)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70" y="1123661"/>
            <a:ext cx="5904656" cy="3322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7" y="1123661"/>
            <a:ext cx="5544616" cy="3322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70" y="4543139"/>
            <a:ext cx="5904656" cy="3215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4543139"/>
            <a:ext cx="5544617" cy="32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5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0">
            <a:extLst>
              <a:ext uri="{FF2B5EF4-FFF2-40B4-BE49-F238E27FC236}">
                <a16:creationId xmlns:a16="http://schemas.microsoft.com/office/drawing/2014/main" xmlns="" id="{A484B83C-2CA9-0CB0-C500-7323539EDE02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5F961CA4-8135-7816-B489-118D1F52CFDA}"/>
              </a:ext>
            </a:extLst>
          </p:cNvPr>
          <p:cNvSpPr/>
          <p:nvPr/>
        </p:nvSpPr>
        <p:spPr>
          <a:xfrm>
            <a:off x="251446" y="197346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المرحلة الثانية لتطوير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xmlns="" id="{265011E3-D737-1615-034F-7602022EA709}"/>
              </a:ext>
            </a:extLst>
          </p:cNvPr>
          <p:cNvSpPr txBox="1"/>
          <p:nvPr/>
        </p:nvSpPr>
        <p:spPr>
          <a:xfrm>
            <a:off x="5580039" y="657008"/>
            <a:ext cx="61926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تطوير ورفع كفاءة الدور </a:t>
            </a:r>
            <a:r>
              <a:rPr lang="ar-EG" b="1" dirty="0" err="1">
                <a:latin typeface="JF Flat" panose="02000500000000000000" pitchFamily="2" charset="-78"/>
                <a:cs typeface="JF Flat" panose="02000500000000000000" pitchFamily="2" charset="-78"/>
              </a:rPr>
              <a:t>الثانى</a:t>
            </a:r>
            <a:r>
              <a:rPr lang="ar-EG" b="1" dirty="0">
                <a:latin typeface="JF Flat" panose="02000500000000000000" pitchFamily="2" charset="-78"/>
                <a:cs typeface="JF Flat" panose="02000500000000000000" pitchFamily="2" charset="-78"/>
              </a:rPr>
              <a:t> بالمبنى الجديد (العمليات الكبرى)</a:t>
            </a:r>
            <a:endParaRPr lang="ar-EG" sz="1600" b="1" dirty="0"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1133450"/>
            <a:ext cx="5616624" cy="3362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7" y="1133450"/>
            <a:ext cx="5760640" cy="3362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4598085"/>
            <a:ext cx="5616624" cy="3160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4598084"/>
            <a:ext cx="5760641" cy="316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5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05B663F-3D58-7144-3797-CD1852AC8A9E}"/>
              </a:ext>
            </a:extLst>
          </p:cNvPr>
          <p:cNvSpPr/>
          <p:nvPr/>
        </p:nvSpPr>
        <p:spPr>
          <a:xfrm>
            <a:off x="1403574" y="2381640"/>
            <a:ext cx="9001000" cy="25682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مشروع التحول الرقمى</a:t>
            </a:r>
            <a:endParaRPr lang="en-US" sz="6000" b="1" dirty="0">
              <a:solidFill>
                <a:srgbClr val="FFC000"/>
              </a:solidFill>
              <a:latin typeface="AlHarfAlJadid Linotype One" panose="02000000000000000000" pitchFamily="2" charset="-78"/>
              <a:cs typeface="AlHarfAlJadid Linotype One" panose="02000000000000000000" pitchFamily="2" charset="-78"/>
            </a:endParaRPr>
          </a:p>
          <a:p>
            <a:pPr algn="ctr" rtl="1"/>
            <a:r>
              <a:rPr lang="ar-EG" sz="6000" b="1" dirty="0">
                <a:solidFill>
                  <a:srgbClr val="FFC000"/>
                </a:solidFill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 (رقمنة المعلومات)</a:t>
            </a:r>
          </a:p>
        </p:txBody>
      </p:sp>
    </p:spTree>
    <p:extLst>
      <p:ext uri="{BB962C8B-B14F-4D97-AF65-F5344CB8AC3E}">
        <p14:creationId xmlns:p14="http://schemas.microsoft.com/office/powerpoint/2010/main" val="387151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xmlns="" id="{4D444D27-4731-6295-5699-0C48320C733E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xmlns="" id="{78378925-E184-DA9B-216C-F584E92B1388}"/>
              </a:ext>
            </a:extLst>
          </p:cNvPr>
          <p:cNvCxnSpPr>
            <a:cxnSpLocks/>
          </p:cNvCxnSpPr>
          <p:nvPr/>
        </p:nvCxnSpPr>
        <p:spPr>
          <a:xfrm flipH="1">
            <a:off x="7559675" y="88942"/>
            <a:ext cx="3781060" cy="0"/>
          </a:xfrm>
          <a:prstGeom prst="line">
            <a:avLst/>
          </a:prstGeom>
          <a:ln w="127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4715943" y="657008"/>
            <a:ext cx="7056784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EG" sz="2000" b="1" dirty="0">
                <a:latin typeface="AlHarfAlJadid Linotype One" panose="02000000000000000000" pitchFamily="2" charset="-78"/>
                <a:cs typeface="JF Flat" panose="02000500000000000000"/>
              </a:rPr>
              <a:t>مشروع التحول الرقمى (رقمنة المعلومات)</a:t>
            </a:r>
          </a:p>
        </p:txBody>
      </p:sp>
      <p:sp>
        <p:nvSpPr>
          <p:cNvPr id="9" name="مستطيل 22">
            <a:extLst>
              <a:ext uri="{FF2B5EF4-FFF2-40B4-BE49-F238E27FC236}">
                <a16:creationId xmlns:a16="http://schemas.microsoft.com/office/drawing/2014/main" xmlns="" id="{603AF75E-35E7-4269-34BE-863F8C7A3485}"/>
              </a:ext>
            </a:extLst>
          </p:cNvPr>
          <p:cNvSpPr/>
          <p:nvPr/>
        </p:nvSpPr>
        <p:spPr>
          <a:xfrm>
            <a:off x="251446" y="125338"/>
            <a:ext cx="11521280" cy="432045"/>
          </a:xfrm>
          <a:prstGeom prst="rect">
            <a:avLst/>
          </a:prstGeom>
          <a:solidFill>
            <a:srgbClr val="003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200"/>
              </a:spcBef>
              <a:spcAft>
                <a:spcPts val="200"/>
              </a:spcAft>
            </a:pPr>
            <a:r>
              <a:rPr lang="ar-EG" sz="2000" b="1" dirty="0">
                <a:solidFill>
                  <a:srgbClr val="FFFF00"/>
                </a:solidFill>
                <a:latin typeface="Arial" panose="020B0604020202020204" pitchFamily="34" charset="0"/>
              </a:rPr>
              <a:t>تطوير ورفع كفاءة مستشفى الزهراء الجامعي – جامعة الازهر الشريف.</a:t>
            </a:r>
            <a:endParaRPr lang="ar-EG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251446" y="1277466"/>
            <a:ext cx="11377264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EG" sz="3600" dirty="0">
                <a:solidFill>
                  <a:schemeClr val="accent6">
                    <a:lumMod val="75000"/>
                  </a:schemeClr>
                </a:solidFill>
              </a:rPr>
              <a:t>اوشك الانتهاء من الاعمال الخاصة بانشاء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network </a:t>
            </a:r>
            <a:r>
              <a:rPr lang="ar-EG" sz="3600" dirty="0">
                <a:solidFill>
                  <a:schemeClr val="accent6">
                    <a:lumMod val="75000"/>
                  </a:schemeClr>
                </a:solidFill>
              </a:rPr>
              <a:t> بواقع 711 نقطة الخاصة بعملية التحول الرقمي كأول مستشفي علي مستوى مستشفيات جامعة الازهر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244219" y="3031792"/>
            <a:ext cx="113772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EG" sz="3600" dirty="0">
                <a:solidFill>
                  <a:schemeClr val="accent6">
                    <a:lumMod val="75000"/>
                  </a:schemeClr>
                </a:solidFill>
              </a:rPr>
              <a:t>تم توريد عدد1500 جهاز كمبيوتر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211838" y="3725738"/>
            <a:ext cx="113772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EG" sz="3600" dirty="0">
                <a:solidFill>
                  <a:schemeClr val="accent6">
                    <a:lumMod val="75000"/>
                  </a:schemeClr>
                </a:solidFill>
              </a:rPr>
              <a:t>تم توريد عدد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15</a:t>
            </a:r>
            <a:r>
              <a:rPr lang="ar-EG" sz="3600" dirty="0">
                <a:solidFill>
                  <a:schemeClr val="accent6">
                    <a:lumMod val="75000"/>
                  </a:schemeClr>
                </a:solidFill>
              </a:rPr>
              <a:t> سيرفر خاص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his	</a:t>
            </a: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234021" y="4589834"/>
            <a:ext cx="113772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ar-EG" sz="3600" dirty="0">
                <a:solidFill>
                  <a:schemeClr val="accent6">
                    <a:lumMod val="75000"/>
                  </a:schemeClr>
                </a:solidFill>
              </a:rPr>
              <a:t>تم  توريد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storage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pacs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246708" y="5525938"/>
            <a:ext cx="113772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EG" sz="3600" dirty="0">
                <a:solidFill>
                  <a:schemeClr val="accent6">
                    <a:lumMod val="75000"/>
                  </a:schemeClr>
                </a:solidFill>
              </a:rPr>
              <a:t>جارى الانتهاء من الموافقات الخاصة بانشاء غرفة المعلومات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DATA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Cantre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68">
            <a:extLst>
              <a:ext uri="{FF2B5EF4-FFF2-40B4-BE49-F238E27FC236}">
                <a16:creationId xmlns:a16="http://schemas.microsoft.com/office/drawing/2014/main" xmlns="" id="{D00579DE-7129-1E25-7FF8-A05FB0DC277F}"/>
              </a:ext>
            </a:extLst>
          </p:cNvPr>
          <p:cNvSpPr txBox="1"/>
          <p:nvPr/>
        </p:nvSpPr>
        <p:spPr>
          <a:xfrm>
            <a:off x="251446" y="6318026"/>
            <a:ext cx="113772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EG" sz="3600" dirty="0">
                <a:solidFill>
                  <a:schemeClr val="accent6">
                    <a:lumMod val="75000"/>
                  </a:schemeClr>
                </a:solidFill>
              </a:rPr>
              <a:t>يليها تشغيل البرامج والتدريب عليها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2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C651F6E-D11B-4A10-A193-85DC233EA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917426"/>
            <a:ext cx="4840342" cy="322487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ECD05D1-C087-4FF8-9F32-252B74852C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92" y="1029382"/>
            <a:ext cx="4840343" cy="322487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D46A2F-6F86-40FC-9175-6E5A7486D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81" y="4429530"/>
            <a:ext cx="4601356" cy="30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2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">
            <a:extLst>
              <a:ext uri="{FF2B5EF4-FFF2-40B4-BE49-F238E27FC236}">
                <a16:creationId xmlns:a16="http://schemas.microsoft.com/office/drawing/2014/main" xmlns="" id="{21B3F58E-8D13-8B20-63D7-9494CAC8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8188" cy="788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SUS\Downloads\—Pngtree—calligraphy thuluth thanks_56006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10" y="-666750"/>
            <a:ext cx="5387752" cy="53877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FF79A69-DDAE-49B3-A3A6-A5DDD61648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" y="1277466"/>
            <a:ext cx="4107940" cy="325501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87191CC8-CEA7-40A9-8D6E-6B657EA8FC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38" y="4733850"/>
            <a:ext cx="3853709" cy="2962441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id="{7D70C5C9-AC5D-497D-B03C-E1F5CBE39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86" y="1277466"/>
            <a:ext cx="4176464" cy="3245719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xmlns="" id="{165C1FB3-64B2-4144-BD7E-EB8B7BFB4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34" y="4733850"/>
            <a:ext cx="3920808" cy="29406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AC40B3F-1CE7-4F5A-A679-C3BD8C1E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44" y="277451"/>
            <a:ext cx="10951371" cy="1229865"/>
          </a:xfrm>
        </p:spPr>
        <p:txBody>
          <a:bodyPr>
            <a:no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الاستعداد لتجديد الاعتماد من قبل هيئة ضمان جودة التعليم والاعتماد</a:t>
            </a:r>
            <a:br>
              <a:rPr lang="ar-EG" sz="2400" b="1" dirty="0">
                <a:solidFill>
                  <a:srgbClr val="FF0000"/>
                </a:solidFill>
              </a:rPr>
            </a:br>
            <a:r>
              <a:rPr lang="ar-EG" sz="2400" b="1" dirty="0">
                <a:solidFill>
                  <a:srgbClr val="FF0000"/>
                </a:solidFill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للمرة الثالثة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2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AF26308-82BB-4149-BB5E-5EB90AE0D8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781522"/>
            <a:ext cx="4131907" cy="30877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1CF000A-67C9-4D52-933D-28A3F76FC5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86" y="1781522"/>
            <a:ext cx="4171663" cy="308777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237363-BC66-4435-8319-6CD46536F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18" y="5066695"/>
            <a:ext cx="4689905" cy="2655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9FC2DA-EEA7-4F4B-9F08-0513767CDB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98" y="5066695"/>
            <a:ext cx="4355828" cy="261084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2F27D69E-12E1-4844-8A45-EBA44E0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44" y="277451"/>
            <a:ext cx="10951371" cy="1229865"/>
          </a:xfrm>
        </p:spPr>
        <p:txBody>
          <a:bodyPr>
            <a:no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الاستعداد لتجديد الاعتماد من قبل هيئة ضمان جودة التعليم والاعتماد</a:t>
            </a:r>
            <a:br>
              <a:rPr lang="ar-EG" sz="2400" b="1" dirty="0">
                <a:solidFill>
                  <a:srgbClr val="FF0000"/>
                </a:solidFill>
              </a:rPr>
            </a:br>
            <a:r>
              <a:rPr lang="ar-EG" sz="2400" b="1" dirty="0">
                <a:solidFill>
                  <a:srgbClr val="FF0000"/>
                </a:solidFill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للمرة الثالثة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7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F208D-1628-4378-997D-005932D7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94" y="2717626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000" b="1" dirty="0">
                <a:solidFill>
                  <a:srgbClr val="FAF406"/>
                </a:solidFill>
              </a:rPr>
              <a:t>تجديد إعتماد لجنة أخلاقيات البحث العلمى محليا ودوليا</a:t>
            </a:r>
            <a:endParaRPr lang="en-US" sz="40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5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B6AB65B-4909-43C9-A197-582C1B274E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41" y="1183529"/>
            <a:ext cx="6838405" cy="556654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C4BCBE70-A400-47AC-9007-4BCD478C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94" y="125338"/>
            <a:ext cx="10951371" cy="864096"/>
          </a:xfrm>
        </p:spPr>
        <p:txBody>
          <a:bodyPr>
            <a:norm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تجديد إعتماد لجنة أخلاقيات البحث العلمى محليا ودوليا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2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/>
          <a:stretch/>
        </p:blipFill>
        <p:spPr>
          <a:xfrm>
            <a:off x="0" y="-1"/>
            <a:ext cx="12168188" cy="78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86123"/>
      </p:ext>
    </p:extLst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47EB2-E00C-403F-8130-CE0DB1C5C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2789634"/>
            <a:ext cx="10951371" cy="1608240"/>
          </a:xfrm>
        </p:spPr>
        <p:txBody>
          <a:bodyPr>
            <a:normAutofit fontScale="90000"/>
          </a:bodyPr>
          <a:lstStyle/>
          <a:p>
            <a:pPr algn="ctr"/>
            <a:r>
              <a:rPr lang="ar-EG" sz="4072" b="1" dirty="0">
                <a:solidFill>
                  <a:srgbClr val="FAF406"/>
                </a:solidFill>
              </a:rPr>
              <a:t>مؤتمر التعليم </a:t>
            </a:r>
            <a:r>
              <a:rPr lang="ar-EG" sz="4072" b="1" dirty="0" smtClean="0">
                <a:solidFill>
                  <a:srgbClr val="FAF406"/>
                </a:solidFill>
              </a:rPr>
              <a:t>الطبى</a:t>
            </a:r>
            <a:r>
              <a:rPr lang="ar-EG" sz="4072" b="1" dirty="0">
                <a:solidFill>
                  <a:srgbClr val="FAF406"/>
                </a:solidFill>
              </a:rPr>
              <a:t> </a:t>
            </a:r>
            <a:r>
              <a:rPr lang="ar-EG" sz="4072" b="1" dirty="0" smtClean="0">
                <a:solidFill>
                  <a:srgbClr val="FAF406"/>
                </a:solidFill>
              </a:rPr>
              <a:t>الدولي</a:t>
            </a:r>
            <a:r>
              <a:rPr lang="" sz="4072" b="1" dirty="0" smtClean="0">
                <a:solidFill>
                  <a:srgbClr val="FAF406"/>
                </a:solidFill>
              </a:rPr>
              <a:t> </a:t>
            </a:r>
            <a:r>
              <a:rPr lang="ar-EG" sz="4072" b="1" dirty="0" smtClean="0">
                <a:solidFill>
                  <a:srgbClr val="FAF406"/>
                </a:solidFill>
              </a:rPr>
              <a:t>لكلية </a:t>
            </a:r>
            <a:r>
              <a:rPr lang="ar-EG" sz="4072" b="1" dirty="0">
                <a:solidFill>
                  <a:srgbClr val="FAF406"/>
                </a:solidFill>
              </a:rPr>
              <a:t>طب البنات  </a:t>
            </a:r>
            <a:br>
              <a:rPr lang="ar-EG" sz="4072" b="1" dirty="0">
                <a:solidFill>
                  <a:srgbClr val="FAF406"/>
                </a:solidFill>
              </a:rPr>
            </a:br>
            <a:endParaRPr lang="en-US" sz="4072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E8A572D-18DC-4E6E-8C48-20E0D61BDA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4" y="2510779"/>
            <a:ext cx="5772514" cy="39512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739CA3FD-7189-4964-85B9-4467A0E360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79" y="2510779"/>
            <a:ext cx="5922271" cy="395126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943B0A6-8260-477B-82D7-480EB3D2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557386"/>
            <a:ext cx="11894403" cy="1215045"/>
          </a:xfrm>
        </p:spPr>
        <p:txBody>
          <a:bodyPr>
            <a:norm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مؤتمر التعليم الطبى لكلية طب البنات 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5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AD62A0C-EC40-4E1A-96E6-4CA7B0C4EB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" y="2636189"/>
            <a:ext cx="5861010" cy="3905814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241E5-963D-4851-B4BD-A5E6CDD0D9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2620595"/>
            <a:ext cx="5832648" cy="388691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98DA10D5-89FD-46CF-9610-783C358A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557386"/>
            <a:ext cx="11894403" cy="1215045"/>
          </a:xfrm>
        </p:spPr>
        <p:txBody>
          <a:bodyPr>
            <a:norm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مؤتمر التعليم الطبى لكلية طب البنات 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55D6D11-783E-4048-A0C6-4842C17894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" y="2636189"/>
            <a:ext cx="5861010" cy="390581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E25E72D-518F-4468-A285-9FA50B551A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2671725"/>
            <a:ext cx="5807685" cy="387027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BC2536D-4F1D-4D94-B95D-7A2F40934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557386"/>
            <a:ext cx="11894403" cy="1215045"/>
          </a:xfrm>
        </p:spPr>
        <p:txBody>
          <a:bodyPr>
            <a:norm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مؤتمر التعليم الطبى لكلية طب البنات 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C9415-84E4-4D8A-9ECB-ED9AD938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38" y="2717626"/>
            <a:ext cx="11894403" cy="1771788"/>
          </a:xfrm>
        </p:spPr>
        <p:txBody>
          <a:bodyPr>
            <a:noAutofit/>
          </a:bodyPr>
          <a:lstStyle/>
          <a:p>
            <a:pPr algn="ctr"/>
            <a:r>
              <a:rPr lang="ar-EG" sz="4000" b="1" dirty="0">
                <a:solidFill>
                  <a:srgbClr val="FAF406"/>
                </a:solidFill>
              </a:rPr>
              <a:t> المشاركة فى المؤتمر الدولى الثالث لتغير المناخ </a:t>
            </a:r>
            <a:br>
              <a:rPr lang="ar-EG" sz="4000" b="1" dirty="0">
                <a:solidFill>
                  <a:srgbClr val="FAF406"/>
                </a:solidFill>
              </a:rPr>
            </a:br>
            <a:r>
              <a:rPr lang="ar-EG" sz="4000" b="1" dirty="0">
                <a:solidFill>
                  <a:srgbClr val="FAF406"/>
                </a:solidFill>
              </a:rPr>
              <a:t>(التحديات والمواجهة)</a:t>
            </a:r>
            <a:r>
              <a:rPr lang="ar-EG" sz="4800" b="1" dirty="0">
                <a:solidFill>
                  <a:srgbClr val="FAF406"/>
                </a:solidFill>
              </a:rPr>
              <a:t/>
            </a:r>
            <a:br>
              <a:rPr lang="ar-EG" sz="4800" b="1" dirty="0">
                <a:solidFill>
                  <a:srgbClr val="FAF406"/>
                </a:solidFill>
              </a:rPr>
            </a:br>
            <a:r>
              <a:rPr lang="ar-EG" sz="4800" b="1" dirty="0">
                <a:solidFill>
                  <a:srgbClr val="FAF406"/>
                </a:solidFill>
              </a:rPr>
              <a:t>دعما لمؤتمر الامم</a:t>
            </a:r>
            <a:r>
              <a:rPr lang="ar-EG" sz="4000" b="1" dirty="0">
                <a:solidFill>
                  <a:srgbClr val="FAF406"/>
                </a:solidFill>
              </a:rPr>
              <a:t> المتحدة </a:t>
            </a:r>
            <a:r>
              <a:rPr lang="en-US" sz="4000" b="1" dirty="0">
                <a:solidFill>
                  <a:schemeClr val="tx1"/>
                </a:solidFill>
              </a:rPr>
              <a:t>COP27</a:t>
            </a:r>
            <a:r>
              <a:rPr lang="ar-EG" sz="4000" b="1" dirty="0">
                <a:solidFill>
                  <a:srgbClr val="FAF406"/>
                </a:solidFill>
              </a:rPr>
              <a:t> </a:t>
            </a:r>
            <a:endParaRPr lang="en-US" sz="40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6383D328-0A87-4BE8-AE1E-0BCA083137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18" y="2263471"/>
            <a:ext cx="3869649" cy="4765716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440ADA90-473D-4836-AE58-2B1F0B4CE0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2107722"/>
            <a:ext cx="3681486" cy="4921465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31D9D17-0F2C-4EEA-8294-A6CB338AB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9"/>
          <a:stretch/>
        </p:blipFill>
        <p:spPr>
          <a:xfrm flipH="1">
            <a:off x="4139878" y="3715247"/>
            <a:ext cx="3727101" cy="33139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D43E43CC-C707-4AF7-9BE4-22FA833AC6EC}"/>
              </a:ext>
            </a:extLst>
          </p:cNvPr>
          <p:cNvSpPr txBox="1">
            <a:spLocks/>
          </p:cNvSpPr>
          <p:nvPr/>
        </p:nvSpPr>
        <p:spPr>
          <a:xfrm>
            <a:off x="136892" y="457163"/>
            <a:ext cx="11894403" cy="1771788"/>
          </a:xfrm>
          <a:prstGeom prst="rect">
            <a:avLst/>
          </a:prstGeom>
        </p:spPr>
        <p:txBody>
          <a:bodyPr vert="horz" lIns="117672" tIns="58835" rIns="117672" bIns="58835" anchor="ctr">
            <a:noAutofit/>
          </a:bodyPr>
          <a:lstStyle>
            <a:lvl1pPr marL="0" algn="l" rtl="1" eaLnBrk="1" latinLnBrk="0" hangingPunct="1">
              <a:spcBef>
                <a:spcPct val="0"/>
              </a:spcBef>
              <a:buNone/>
              <a:defRPr kumimoji="0" sz="3723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ar-EG" sz="2800" b="1">
                <a:solidFill>
                  <a:srgbClr val="FF0000"/>
                </a:solidFill>
              </a:rPr>
              <a:t> المشاركة فى المؤتمر الدولى الثالث لتغير المناخ </a:t>
            </a:r>
            <a:br>
              <a:rPr lang="ar-EG" sz="2800" b="1">
                <a:solidFill>
                  <a:srgbClr val="FF0000"/>
                </a:solidFill>
              </a:rPr>
            </a:br>
            <a:r>
              <a:rPr lang="ar-EG" sz="2800" b="1">
                <a:solidFill>
                  <a:srgbClr val="FF0000"/>
                </a:solidFill>
              </a:rPr>
              <a:t>(التحديات والمواجهة) </a:t>
            </a:r>
            <a:r>
              <a:rPr lang="ar-EG" sz="3600" b="1">
                <a:solidFill>
                  <a:srgbClr val="FF0000"/>
                </a:solidFill>
              </a:rPr>
              <a:t/>
            </a:r>
            <a:br>
              <a:rPr lang="ar-EG" sz="3600" b="1">
                <a:solidFill>
                  <a:srgbClr val="FF0000"/>
                </a:solidFill>
              </a:rPr>
            </a:br>
            <a:r>
              <a:rPr lang="ar-EG" sz="3600" b="1">
                <a:solidFill>
                  <a:srgbClr val="FF0000"/>
                </a:solidFill>
              </a:rPr>
              <a:t>دعما لمؤتمر الامم</a:t>
            </a:r>
            <a:r>
              <a:rPr lang="ar-EG" sz="2800" b="1">
                <a:solidFill>
                  <a:srgbClr val="FF0000"/>
                </a:solidFill>
              </a:rPr>
              <a:t> المتحدة </a:t>
            </a:r>
            <a:r>
              <a:rPr lang="en-US" sz="2800" b="1">
                <a:solidFill>
                  <a:srgbClr val="FF0000"/>
                </a:solidFill>
              </a:rPr>
              <a:t>COP27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xmlns="" id="{9B06BFA9-061E-4ED2-B8C0-6F6D37C82B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5" y="1997546"/>
            <a:ext cx="3682431" cy="4922728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73CF0442-EE49-4F51-861E-886D0F1030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59" y="4066154"/>
            <a:ext cx="4275375" cy="2850250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9948754-5690-4B22-B69C-541295DDB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4" y="2070048"/>
            <a:ext cx="3626532" cy="484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E040B6F-DDAC-49AA-AD0E-8389C5A3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92" y="457163"/>
            <a:ext cx="11894403" cy="1771788"/>
          </a:xfrm>
        </p:spPr>
        <p:txBody>
          <a:bodyPr>
            <a:noAutofit/>
          </a:bodyPr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 المشاركة فى المؤتمر الدولى الثالث لتغير المناخ </a:t>
            </a:r>
            <a:br>
              <a:rPr lang="ar-EG" sz="2800" b="1" dirty="0">
                <a:solidFill>
                  <a:srgbClr val="FF0000"/>
                </a:solidFill>
              </a:rPr>
            </a:br>
            <a:r>
              <a:rPr lang="ar-EG" sz="2800" b="1" dirty="0">
                <a:solidFill>
                  <a:srgbClr val="FF0000"/>
                </a:solidFill>
              </a:rPr>
              <a:t>(التحديات والمواجهة) </a:t>
            </a:r>
            <a:r>
              <a:rPr lang="ar-EG" sz="3600" b="1" dirty="0">
                <a:solidFill>
                  <a:srgbClr val="FF0000"/>
                </a:solidFill>
              </a:rPr>
              <a:t/>
            </a:r>
            <a:br>
              <a:rPr lang="ar-EG" sz="3600" b="1" dirty="0">
                <a:solidFill>
                  <a:srgbClr val="FF0000"/>
                </a:solidFill>
              </a:rPr>
            </a:br>
            <a:r>
              <a:rPr lang="ar-EG" sz="3600" b="1" dirty="0">
                <a:solidFill>
                  <a:srgbClr val="FF0000"/>
                </a:solidFill>
              </a:rPr>
              <a:t>دعما لمؤتمر الامم</a:t>
            </a:r>
            <a:r>
              <a:rPr lang="ar-EG" sz="2800" b="1" dirty="0">
                <a:solidFill>
                  <a:srgbClr val="FF0000"/>
                </a:solidFill>
              </a:rPr>
              <a:t> المتحدة </a:t>
            </a:r>
            <a:r>
              <a:rPr lang="en-US" sz="2800" b="1" dirty="0">
                <a:solidFill>
                  <a:srgbClr val="FF0000"/>
                </a:solidFill>
              </a:rPr>
              <a:t>COP27</a:t>
            </a:r>
          </a:p>
        </p:txBody>
      </p:sp>
    </p:spTree>
    <p:extLst>
      <p:ext uri="{BB962C8B-B14F-4D97-AF65-F5344CB8AC3E}">
        <p14:creationId xmlns:p14="http://schemas.microsoft.com/office/powerpoint/2010/main" val="4041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0086F4-F43C-4C9D-9118-752C9DF3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2717626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400" b="1" dirty="0">
                <a:solidFill>
                  <a:srgbClr val="FAF406"/>
                </a:solidFill>
              </a:rPr>
              <a:t>المشاركة فى معرض الكتاب وجناح الازهر</a:t>
            </a:r>
            <a:endParaRPr lang="en-US" sz="44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39BE1CB-D236-4191-8627-1AABC625D3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2" y="2128153"/>
            <a:ext cx="5543252" cy="492188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F13A565-0CC3-4223-A142-7E9E3CE75E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34" y="2128152"/>
            <a:ext cx="5965656" cy="4921885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0FDFD-AFDE-4905-A1FC-79B663EF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125338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المشاركة فى معرض الكتاب وجناح الازهر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299EA4-EBC8-478C-BDD4-3E659183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85" y="3221682"/>
            <a:ext cx="11894403" cy="773109"/>
          </a:xfrm>
        </p:spPr>
        <p:txBody>
          <a:bodyPr>
            <a:noAutofit/>
          </a:bodyPr>
          <a:lstStyle/>
          <a:p>
            <a:pPr algn="ctr"/>
            <a:r>
              <a:rPr lang="ar-EG" sz="4400" b="1" dirty="0">
                <a:solidFill>
                  <a:srgbClr val="FAF406"/>
                </a:solidFill>
              </a:rPr>
              <a:t>افتتاح معرض  ملابس بالتنسيق مع وزارة التضامن الاجتماعى</a:t>
            </a:r>
            <a:endParaRPr lang="en-US" sz="44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EDE07-AADF-43CC-9E8A-6B143DF7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>
                <a:latin typeface="Goudy Stout" panose="0202090407030B020401" pitchFamily="18" charset="0"/>
              </a:rPr>
              <a:t>الإمام الأكبر الأستاذ الدكتور/ أحمد الطيب شيخ الازهر</a:t>
            </a:r>
            <a:endParaRPr lang="en-US" dirty="0">
              <a:latin typeface="Goudy Stout" panose="0202090407030B020401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6AD104A-9BF8-4A69-B024-26CF9F2C1A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44" y="2213570"/>
            <a:ext cx="6190713" cy="4281910"/>
          </a:xfrm>
        </p:spPr>
      </p:pic>
    </p:spTree>
    <p:extLst>
      <p:ext uri="{BB962C8B-B14F-4D97-AF65-F5344CB8AC3E}">
        <p14:creationId xmlns:p14="http://schemas.microsoft.com/office/powerpoint/2010/main" val="1561095549"/>
      </p:ext>
    </p:extLst>
  </p:cSld>
  <p:clrMapOvr>
    <a:masterClrMapping/>
  </p:clrMapOvr>
  <p:transition spd="med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CDEADD4-D6BA-4CB2-AE5E-1298C87BA7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" y="3825920"/>
            <a:ext cx="4217119" cy="3061788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9B42AAB7-DA8A-4C1F-9B72-BC19F4FE2D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87" y="3825920"/>
            <a:ext cx="4120932" cy="30906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B1697E-5B60-4A1D-AADC-C21610E40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6"/>
          <a:stretch/>
        </p:blipFill>
        <p:spPr>
          <a:xfrm>
            <a:off x="4427910" y="1667874"/>
            <a:ext cx="3384376" cy="52487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9EC28BE5-22BF-4C8D-9F6B-EB960E2F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85" y="485378"/>
            <a:ext cx="11894403" cy="773109"/>
          </a:xfrm>
        </p:spPr>
        <p:txBody>
          <a:bodyPr>
            <a:no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افتتاح معرض  ملابس بالتنسيق مع </a:t>
            </a:r>
            <a:br>
              <a:rPr lang="ar-EG" sz="3600" b="1" dirty="0">
                <a:solidFill>
                  <a:srgbClr val="FF0000"/>
                </a:solidFill>
              </a:rPr>
            </a:br>
            <a:r>
              <a:rPr lang="ar-EG" sz="3600" b="1" dirty="0">
                <a:solidFill>
                  <a:srgbClr val="FF0000"/>
                </a:solidFill>
              </a:rPr>
              <a:t>وزارة التضامن الاجتماعى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2510C-3D37-44F1-8221-FDD9E7C4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3149674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800" b="1" dirty="0">
                <a:solidFill>
                  <a:srgbClr val="FAF406"/>
                </a:solidFill>
              </a:rPr>
              <a:t>إفتتاح معرض للملابس بالمجان</a:t>
            </a:r>
            <a:r>
              <a:rPr lang="en-US" sz="4800" b="1" dirty="0">
                <a:solidFill>
                  <a:srgbClr val="FAF406"/>
                </a:solidFill>
              </a:rPr>
              <a:t/>
            </a:r>
            <a:br>
              <a:rPr lang="en-US" sz="4800" b="1" dirty="0">
                <a:solidFill>
                  <a:srgbClr val="FAF406"/>
                </a:solidFill>
              </a:rPr>
            </a:br>
            <a:r>
              <a:rPr lang="ar-EG" sz="4800" b="1" dirty="0">
                <a:solidFill>
                  <a:srgbClr val="FAF406"/>
                </a:solidFill>
              </a:rPr>
              <a:t> بكلية طب بنات</a:t>
            </a:r>
            <a:endParaRPr lang="en-US" sz="48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9186D38-70E0-48F6-A689-46A5EC47A0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" y="2636189"/>
            <a:ext cx="5861010" cy="390581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DE36883-AD6E-4775-9AB6-056589C9AF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2636189"/>
            <a:ext cx="5835446" cy="388877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D731B26-A9C5-44F7-8100-E6727EC3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629394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إفتتاح معرض للملابس بالمجان</a:t>
            </a:r>
            <a:r>
              <a:rPr lang="en-US" sz="4000" b="1" dirty="0">
                <a:solidFill>
                  <a:srgbClr val="FF0000"/>
                </a:solidFill>
              </a:rPr>
              <a:t/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ar-EG" sz="4000" b="1" dirty="0">
                <a:solidFill>
                  <a:srgbClr val="FF0000"/>
                </a:solidFill>
              </a:rPr>
              <a:t> بكلية طب بنات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A80E-5D74-4CD9-BE73-1273C42D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2645618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400" b="1" dirty="0">
                <a:solidFill>
                  <a:srgbClr val="FAF406"/>
                </a:solidFill>
              </a:rPr>
              <a:t>إقامة معرض منتجات طالبات الكلية</a:t>
            </a:r>
            <a:endParaRPr lang="en-US" sz="44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696A578-6DBE-4CA7-94ED-F5AE784412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" y="4301802"/>
            <a:ext cx="4191280" cy="314346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233D36B-2C84-4473-AD6A-F2EEBA493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46" y="4254685"/>
            <a:ext cx="4287292" cy="321546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CE2688-C40E-4D4C-8B5B-6EBD32000A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90" y="1024374"/>
            <a:ext cx="5400600" cy="32054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73328E18-219E-4FDA-A345-73787129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8" y="237114"/>
            <a:ext cx="10951371" cy="659529"/>
          </a:xfrm>
        </p:spPr>
        <p:txBody>
          <a:bodyPr>
            <a:normAutofit fontScale="90000"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إقامة معرض منتجات طالبات الكلية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AB94A1-0DBA-4650-A6D9-51C756C1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3293690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5400" b="1" dirty="0">
                <a:solidFill>
                  <a:srgbClr val="FAF406"/>
                </a:solidFill>
              </a:rPr>
              <a:t>مبادرة إزرع شجرة</a:t>
            </a:r>
            <a:endParaRPr lang="en-US" sz="54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4702357-598A-4867-A000-9F894F0D44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8" y="2285578"/>
            <a:ext cx="5472608" cy="410980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6AE03A63-5FDA-4057-97D2-7FAC24F83A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88" y="2285578"/>
            <a:ext cx="6170727" cy="410980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EC1E46-82E5-4D43-AB7F-9F43541E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269354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مبادرة إزرع شجرة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C2910-C9AA-4D32-9471-CB0FACC5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91" y="3005658"/>
            <a:ext cx="11796967" cy="1385757"/>
          </a:xfrm>
        </p:spPr>
        <p:txBody>
          <a:bodyPr>
            <a:noAutofit/>
          </a:bodyPr>
          <a:lstStyle/>
          <a:p>
            <a:pPr algn="ctr"/>
            <a:r>
              <a:rPr lang="ar-EG" sz="4400" b="1" dirty="0">
                <a:solidFill>
                  <a:srgbClr val="FAF406"/>
                </a:solidFill>
              </a:rPr>
              <a:t>اقامة ماراثون السنوى للكلية</a:t>
            </a:r>
            <a:endParaRPr lang="en-US" sz="44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8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077B78A-C306-42F3-BDC2-37493543C9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51" y="925565"/>
            <a:ext cx="4978615" cy="3431399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C3F233A-6643-4E44-8F16-A03A836A4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86" y="4356965"/>
            <a:ext cx="4738845" cy="3404407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BA25A643-E5E1-4499-887F-20B27C103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2" y="1110582"/>
            <a:ext cx="5122220" cy="30472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B9B86321-6AB2-4D26-BC71-1946774E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91" y="53330"/>
            <a:ext cx="11796967" cy="872235"/>
          </a:xfrm>
        </p:spPr>
        <p:txBody>
          <a:bodyPr>
            <a:no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اقامة ماراثون السنوى للكلية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CAD55782-19C7-45AC-87F8-10792C5DD2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65" y="810876"/>
            <a:ext cx="4517046" cy="3245353"/>
          </a:xfr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xmlns="" id="{287814DE-A325-4AF7-A00A-F7CED1CCA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84" y="4119017"/>
            <a:ext cx="4347224" cy="3260418"/>
          </a:xfrm>
          <a:prstGeom prst="rect">
            <a:avLst/>
          </a:prstGeom>
        </p:spPr>
      </p:pic>
      <p:pic>
        <p:nvPicPr>
          <p:cNvPr id="7" name="Content Placeholder 19">
            <a:extLst>
              <a:ext uri="{FF2B5EF4-FFF2-40B4-BE49-F238E27FC236}">
                <a16:creationId xmlns:a16="http://schemas.microsoft.com/office/drawing/2014/main" xmlns="" id="{8AFDB1D8-781F-45AA-9A96-8FAA93100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9" y="810876"/>
            <a:ext cx="4738847" cy="32453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67AFE79-2AC9-4719-9675-C2A74116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91" y="-234702"/>
            <a:ext cx="11796967" cy="1385757"/>
          </a:xfrm>
        </p:spPr>
        <p:txBody>
          <a:bodyPr>
            <a:no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اقامة ماراثون السنوى للكلية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C1BFCAC0-EBD3-476E-8D14-A8E0F56F8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" y="307493"/>
            <a:ext cx="10951371" cy="1608240"/>
          </a:xfrm>
        </p:spPr>
        <p:txBody>
          <a:bodyPr/>
          <a:lstStyle/>
          <a:p>
            <a:pPr algn="ctr"/>
            <a:r>
              <a:rPr lang="ar-EG" dirty="0"/>
              <a:t>فضيلة الأستاذ الدكتور/ محمد عبدالرحمن الضوينى</a:t>
            </a:r>
            <a:br>
              <a:rPr lang="ar-EG" dirty="0"/>
            </a:br>
            <a:r>
              <a:rPr lang="ar-EG" dirty="0"/>
              <a:t>وكيل شيخ الازهر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166026-8932-4D85-BE37-0C5DD7650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74" y="2213570"/>
            <a:ext cx="55530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37716"/>
      </p:ext>
    </p:extLst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7A64AC-A0AB-49BA-9881-9E8FF609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5520099" y="-1878815"/>
            <a:ext cx="623931" cy="11017224"/>
          </a:xfrm>
        </p:spPr>
        <p:txBody>
          <a:bodyPr>
            <a:noAutofit/>
          </a:bodyPr>
          <a:lstStyle/>
          <a:p>
            <a:pPr algn="ctr"/>
            <a:r>
              <a:rPr lang="ar-EG" sz="4400" dirty="0">
                <a:solidFill>
                  <a:srgbClr val="FAF406"/>
                </a:solidFill>
              </a:rPr>
              <a:t>زيارةمنظمة الصحة العالمية </a:t>
            </a:r>
            <a:br>
              <a:rPr lang="ar-EG" sz="4400" dirty="0">
                <a:solidFill>
                  <a:srgbClr val="FAF406"/>
                </a:solidFill>
              </a:rPr>
            </a:br>
            <a:r>
              <a:rPr lang="ar-EG" sz="4400" dirty="0">
                <a:solidFill>
                  <a:srgbClr val="FAF406"/>
                </a:solidFill>
              </a:rPr>
              <a:t>للكلية ومستشفى الزهراء الجامعى</a:t>
            </a:r>
            <a:endParaRPr lang="en-US" sz="4400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1B530A6-2E2D-4105-8C05-C79A2B9CA0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4" y="1241865"/>
            <a:ext cx="5147713" cy="316906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481E90-0BDE-4859-8E8E-4C2155950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24" y="4447480"/>
            <a:ext cx="4414274" cy="331070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546389B8-C654-4949-871C-08F59880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5520099" y="-4615120"/>
            <a:ext cx="623931" cy="11017224"/>
          </a:xfrm>
        </p:spPr>
        <p:txBody>
          <a:bodyPr>
            <a:noAutofit/>
          </a:bodyPr>
          <a:lstStyle/>
          <a:p>
            <a:pPr algn="ctr"/>
            <a:r>
              <a:rPr lang="ar-EG" sz="3200" dirty="0">
                <a:solidFill>
                  <a:srgbClr val="FF0000"/>
                </a:solidFill>
              </a:rPr>
              <a:t>زيارةمنظمة الصحة العالمية </a:t>
            </a:r>
            <a:br>
              <a:rPr lang="ar-EG" sz="3200" dirty="0">
                <a:solidFill>
                  <a:srgbClr val="FF0000"/>
                </a:solidFill>
              </a:rPr>
            </a:br>
            <a:r>
              <a:rPr lang="ar-EG" sz="3200" dirty="0">
                <a:solidFill>
                  <a:srgbClr val="FF0000"/>
                </a:solidFill>
              </a:rPr>
              <a:t>للكلية ومستشفى الزهراء الجامعى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xmlns="" id="{083A9442-6F1A-4FBA-BB99-D078D3FFF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78" y="1241865"/>
            <a:ext cx="5173065" cy="31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7D3376-C150-4F28-BC10-AEA6E117A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2861642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000" b="1" dirty="0">
                <a:solidFill>
                  <a:srgbClr val="FAF406"/>
                </a:solidFill>
              </a:rPr>
              <a:t>إنشاء اول مركز حول الصحة الالكترونية بالتعاون مع الاتحاد الاوروبى</a:t>
            </a:r>
            <a:endParaRPr lang="en-US" sz="40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9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7ABB571-7559-4A7D-A57A-5E176E91CC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" y="2635425"/>
            <a:ext cx="5861010" cy="390734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FA316C9-9FB6-4DEA-922F-17F0756C05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56" y="2672642"/>
            <a:ext cx="5757486" cy="38332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2043597-4FEC-4255-9009-1CBFE551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485378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إنشاء اول مركز حول الصحة الالكترونية بالتعاون</a:t>
            </a:r>
            <a:br>
              <a:rPr lang="ar-EG" sz="2800" b="1" dirty="0">
                <a:solidFill>
                  <a:srgbClr val="FF0000"/>
                </a:solidFill>
              </a:rPr>
            </a:br>
            <a:r>
              <a:rPr lang="ar-EG" sz="2800" b="1" dirty="0">
                <a:solidFill>
                  <a:srgbClr val="FF0000"/>
                </a:solidFill>
              </a:rPr>
              <a:t> مع الاتحاد الاوروبى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61B29-6C39-4558-805F-F60BD8E8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5446289" y="-2405209"/>
            <a:ext cx="1419623" cy="11521280"/>
          </a:xfrm>
        </p:spPr>
        <p:txBody>
          <a:bodyPr>
            <a:noAutofit/>
          </a:bodyPr>
          <a:lstStyle/>
          <a:p>
            <a:pPr algn="ctr"/>
            <a:r>
              <a:rPr lang="ar-EG" sz="3600" dirty="0">
                <a:solidFill>
                  <a:srgbClr val="FAF406"/>
                </a:solidFill>
              </a:rPr>
              <a:t>أول مرة على مستوى الجامعات تخرج الدفعة الاولى من الحاصلين على شهادة  الصحة الالكترونية </a:t>
            </a:r>
            <a:br>
              <a:rPr lang="ar-EG" sz="3600" dirty="0">
                <a:solidFill>
                  <a:srgbClr val="FAF406"/>
                </a:solidFill>
              </a:rPr>
            </a:br>
            <a:r>
              <a:rPr lang="ar-EG" sz="3600" dirty="0">
                <a:solidFill>
                  <a:srgbClr val="FAF406"/>
                </a:solidFill>
              </a:rPr>
              <a:t>بطب بنات الازهر</a:t>
            </a:r>
            <a:endParaRPr lang="en-US" sz="3600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68FCBD3-975A-4739-8891-B45F7BF470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1" y="2636309"/>
            <a:ext cx="5834075" cy="3889383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AFFD1D4C-471C-4DD5-A6A7-EAFFEA9D4A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93" y="2627955"/>
            <a:ext cx="5862807" cy="3906095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C86E1705-8A5C-4674-A29C-FFC2C3F6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5446289" y="-4421434"/>
            <a:ext cx="1419623" cy="11521280"/>
          </a:xfrm>
        </p:spPr>
        <p:txBody>
          <a:bodyPr>
            <a:noAutofit/>
          </a:bodyPr>
          <a:lstStyle/>
          <a:p>
            <a:pPr algn="ctr"/>
            <a:r>
              <a:rPr lang="ar-EG" sz="2800" dirty="0">
                <a:solidFill>
                  <a:srgbClr val="FF0000"/>
                </a:solidFill>
              </a:rPr>
              <a:t>أول مرة على مستوى الجامعات تخرج الدفعة الاولى من الحاصلين على شهادة  الصحة الالكترونية </a:t>
            </a:r>
            <a:br>
              <a:rPr lang="ar-EG" sz="2800" dirty="0">
                <a:solidFill>
                  <a:srgbClr val="FF0000"/>
                </a:solidFill>
              </a:rPr>
            </a:br>
            <a:r>
              <a:rPr lang="ar-EG" sz="2800" dirty="0">
                <a:solidFill>
                  <a:srgbClr val="FF0000"/>
                </a:solidFill>
              </a:rPr>
              <a:t>بطب بنات الازهر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5A7EA-B0D6-48B3-BD10-CE94EEE1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3221682"/>
            <a:ext cx="11894403" cy="1154795"/>
          </a:xfrm>
        </p:spPr>
        <p:txBody>
          <a:bodyPr>
            <a:noAutofit/>
          </a:bodyPr>
          <a:lstStyle/>
          <a:p>
            <a:pPr algn="ctr"/>
            <a:r>
              <a:rPr lang="ar-EG" sz="4400" b="1" dirty="0">
                <a:solidFill>
                  <a:srgbClr val="FAF406"/>
                </a:solidFill>
              </a:rPr>
              <a:t>وحدة المراة الامنة بمسشتفى </a:t>
            </a:r>
            <a:br>
              <a:rPr lang="ar-EG" sz="4400" b="1" dirty="0">
                <a:solidFill>
                  <a:srgbClr val="FAF406"/>
                </a:solidFill>
              </a:rPr>
            </a:br>
            <a:r>
              <a:rPr lang="ar-EG" sz="4400" b="1" dirty="0">
                <a:solidFill>
                  <a:srgbClr val="FAF406"/>
                </a:solidFill>
              </a:rPr>
              <a:t>الزهراء الجامعى</a:t>
            </a:r>
            <a:endParaRPr lang="en-US" sz="44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5425681-D7CE-4816-9BBD-7E3A28D513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46" y="1853530"/>
            <a:ext cx="3203902" cy="45485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B726C70-51CB-402F-BA6E-63702C7EBA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49" y="3311152"/>
            <a:ext cx="4312909" cy="307184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141727-A98A-41B1-B2E1-EC9BACE15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" y="3311153"/>
            <a:ext cx="4436516" cy="30263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9A481F48-BE25-4F6D-AF6E-80D3F343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269354"/>
            <a:ext cx="11894403" cy="1154795"/>
          </a:xfrm>
        </p:spPr>
        <p:txBody>
          <a:bodyPr>
            <a:no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وحدة المراة الامنة بمسشتفى </a:t>
            </a:r>
            <a:br>
              <a:rPr lang="ar-EG" sz="3600" b="1" dirty="0">
                <a:solidFill>
                  <a:srgbClr val="FF0000"/>
                </a:solidFill>
              </a:rPr>
            </a:br>
            <a:r>
              <a:rPr lang="ar-EG" sz="3600" b="1" dirty="0">
                <a:solidFill>
                  <a:srgbClr val="FF0000"/>
                </a:solidFill>
              </a:rPr>
              <a:t>الزهراء الجامعى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EC2BBBE-731C-4F81-B3FE-AEFECAAEE9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74" y="845418"/>
            <a:ext cx="5832648" cy="345638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37A59A1C-494C-4631-99CB-063032EEBF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3" y="4301802"/>
            <a:ext cx="5028413" cy="335834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A5C353-8597-46DA-B764-385022F22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796" y="4301802"/>
            <a:ext cx="5042444" cy="33583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D864FE8-6D50-4E2E-86DD-0ABCD9C5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125339"/>
            <a:ext cx="11894403" cy="792088"/>
          </a:xfrm>
        </p:spPr>
        <p:txBody>
          <a:bodyPr>
            <a:noAutofit/>
          </a:bodyPr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وحدة المراة الامنة بمسشتفى الزهراء الجامعى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66380AD-A5BD-48FA-A9AD-48BD9C9A49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4043773"/>
            <a:ext cx="4968552" cy="3574925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BE515E0-D46A-4B0B-9EE1-67AF1435F2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89" y="701403"/>
            <a:ext cx="5358025" cy="334237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687DFF-A3E4-4030-966D-7A927B33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92" y="4112638"/>
            <a:ext cx="4931966" cy="35015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53AEFFE6-95D6-42E7-AF7B-53A0DBC5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53330"/>
            <a:ext cx="11894403" cy="792088"/>
          </a:xfrm>
        </p:spPr>
        <p:txBody>
          <a:bodyPr>
            <a:noAutofit/>
          </a:bodyPr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وحدة المراة الامنة بمسشتفى الزهراء الجامعى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2C9DC8-6E91-4100-AD3E-1D039EB1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/>
              <a:t>فضيلة الأستاذ الدكتور/ سلامه داود رئيس الجامعة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0C8B9DA-9D7E-4BC0-81C0-D78D6F2260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90" y="1915733"/>
            <a:ext cx="5472607" cy="4924912"/>
          </a:xfrm>
        </p:spPr>
      </p:pic>
    </p:spTree>
    <p:extLst>
      <p:ext uri="{BB962C8B-B14F-4D97-AF65-F5344CB8AC3E}">
        <p14:creationId xmlns:p14="http://schemas.microsoft.com/office/powerpoint/2010/main" val="1139674429"/>
      </p:ext>
    </p:extLst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577DBA77-0023-4F2D-9BC3-EBE55C8CD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78" y="2933650"/>
            <a:ext cx="10951371" cy="1608240"/>
          </a:xfrm>
        </p:spPr>
        <p:txBody>
          <a:bodyPr>
            <a:noAutofit/>
          </a:bodyPr>
          <a:lstStyle/>
          <a:p>
            <a:pPr algn="ctr"/>
            <a:r>
              <a:rPr lang="ar-EG" sz="4400" b="1" dirty="0">
                <a:solidFill>
                  <a:srgbClr val="FAF406"/>
                </a:solidFill>
              </a:rPr>
              <a:t>وحدة مناهضة العنف ضد المرأة</a:t>
            </a:r>
            <a:br>
              <a:rPr lang="ar-EG" sz="4400" b="1" dirty="0">
                <a:solidFill>
                  <a:srgbClr val="FAF406"/>
                </a:solidFill>
              </a:rPr>
            </a:br>
            <a:r>
              <a:rPr lang="ar-EG" sz="4400" b="1" dirty="0">
                <a:solidFill>
                  <a:srgbClr val="FAF406"/>
                </a:solidFill>
              </a:rPr>
              <a:t> بالمجلس القومى للمرأة بالتعاون </a:t>
            </a:r>
            <a:br>
              <a:rPr lang="ar-EG" sz="4400" b="1" dirty="0">
                <a:solidFill>
                  <a:srgbClr val="FAF406"/>
                </a:solidFill>
              </a:rPr>
            </a:br>
            <a:r>
              <a:rPr lang="ar-EG" sz="4400" b="1" dirty="0">
                <a:solidFill>
                  <a:srgbClr val="FAF406"/>
                </a:solidFill>
              </a:rPr>
              <a:t>مع صندوق الامم المتحدة للسكان </a:t>
            </a:r>
            <a:br>
              <a:rPr lang="ar-EG" sz="4400" b="1" dirty="0">
                <a:solidFill>
                  <a:srgbClr val="FAF406"/>
                </a:solidFill>
              </a:rPr>
            </a:br>
            <a:r>
              <a:rPr lang="ar-EG" sz="4400" b="1" dirty="0">
                <a:solidFill>
                  <a:schemeClr val="tx1"/>
                </a:solidFill>
              </a:rPr>
              <a:t>وكلية</a:t>
            </a:r>
            <a:r>
              <a:rPr lang="ar-EG" sz="4400" b="1" dirty="0">
                <a:solidFill>
                  <a:srgbClr val="FAF406"/>
                </a:solidFill>
              </a:rPr>
              <a:t> </a:t>
            </a:r>
            <a:r>
              <a:rPr lang="ar-EG" sz="4400" b="1" dirty="0">
                <a:solidFill>
                  <a:schemeClr val="tx1"/>
                </a:solidFill>
              </a:rPr>
              <a:t>طب بنات الازهر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AF328120-6734-444F-B44A-0B979D129E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8" y="1915733"/>
            <a:ext cx="3334474" cy="5198185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B2A829A3-4902-46B3-9054-8C3057CA3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30" y="3652102"/>
            <a:ext cx="4486602" cy="346572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46652C-E283-48CE-8BC5-AC7B55675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0" y="1915733"/>
            <a:ext cx="3602485" cy="5198185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xmlns="" id="{75899920-CB69-4CC4-9282-158A5035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78" y="485378"/>
            <a:ext cx="10951371" cy="1608240"/>
          </a:xfrm>
        </p:spPr>
        <p:txBody>
          <a:bodyPr>
            <a:noAutofit/>
          </a:bodyPr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وحدة مناهضة العنف ضد المرأة</a:t>
            </a:r>
            <a:br>
              <a:rPr lang="ar-EG" sz="2800" b="1" dirty="0">
                <a:solidFill>
                  <a:srgbClr val="FF0000"/>
                </a:solidFill>
              </a:rPr>
            </a:br>
            <a:r>
              <a:rPr lang="ar-EG" sz="2800" b="1" dirty="0">
                <a:solidFill>
                  <a:srgbClr val="FF0000"/>
                </a:solidFill>
              </a:rPr>
              <a:t> بالمجلس القومى للمرأة بالتعاون </a:t>
            </a:r>
            <a:br>
              <a:rPr lang="ar-EG" sz="2800" b="1" dirty="0">
                <a:solidFill>
                  <a:srgbClr val="FF0000"/>
                </a:solidFill>
              </a:rPr>
            </a:br>
            <a:r>
              <a:rPr lang="ar-EG" sz="2800" b="1" dirty="0">
                <a:solidFill>
                  <a:srgbClr val="FF0000"/>
                </a:solidFill>
              </a:rPr>
              <a:t>مع صندوق الامم المتحدة للسكان </a:t>
            </a:r>
            <a:br>
              <a:rPr lang="ar-EG" sz="2800" b="1" dirty="0">
                <a:solidFill>
                  <a:srgbClr val="FF0000"/>
                </a:solidFill>
              </a:rPr>
            </a:br>
            <a:r>
              <a:rPr lang="ar-EG" sz="2800" b="1" dirty="0">
                <a:solidFill>
                  <a:srgbClr val="FF0000"/>
                </a:solidFill>
              </a:rPr>
              <a:t>وكلية طب بنات الازهر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373A1-0712-4F25-AB9B-9C624FC7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3149674"/>
            <a:ext cx="10951371" cy="1608240"/>
          </a:xfrm>
        </p:spPr>
        <p:txBody>
          <a:bodyPr>
            <a:noAutofit/>
          </a:bodyPr>
          <a:lstStyle/>
          <a:p>
            <a:pPr algn="ctr"/>
            <a:r>
              <a:rPr lang="ar-EG" sz="4400" b="1" dirty="0">
                <a:solidFill>
                  <a:srgbClr val="FAF406"/>
                </a:solidFill>
              </a:rPr>
              <a:t>فاعليات المؤتمر ال16 من النشاط </a:t>
            </a:r>
            <a:br>
              <a:rPr lang="ar-EG" sz="4400" b="1" dirty="0">
                <a:solidFill>
                  <a:srgbClr val="FAF406"/>
                </a:solidFill>
              </a:rPr>
            </a:br>
            <a:r>
              <a:rPr lang="ar-EG" sz="4400" b="1" dirty="0">
                <a:solidFill>
                  <a:srgbClr val="FAF406"/>
                </a:solidFill>
              </a:rPr>
              <a:t>من أجل القضاء على العنف القائم على</a:t>
            </a:r>
            <a:br>
              <a:rPr lang="ar-EG" sz="4400" b="1" dirty="0">
                <a:solidFill>
                  <a:srgbClr val="FAF406"/>
                </a:solidFill>
              </a:rPr>
            </a:br>
            <a:r>
              <a:rPr lang="ar-EG" sz="4400" b="1" dirty="0">
                <a:solidFill>
                  <a:srgbClr val="FAF406"/>
                </a:solidFill>
              </a:rPr>
              <a:t> النوع الاجتماعى المستمر</a:t>
            </a:r>
            <a:endParaRPr lang="en-US" sz="44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A67700E-E71B-4643-89F1-8F62222F3B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46" y="2390123"/>
            <a:ext cx="4649799" cy="508003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620CDD5-C5C5-44F5-AECE-FF2A1A2979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74" y="4118315"/>
            <a:ext cx="3351839" cy="335183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E6DF13-5241-4563-AB3D-4AEAD268F1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1" y="3972617"/>
            <a:ext cx="3490330" cy="34903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B6A14A5-D530-4718-9CFC-8E2A7E8A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413370"/>
            <a:ext cx="10951371" cy="1608240"/>
          </a:xfrm>
        </p:spPr>
        <p:txBody>
          <a:bodyPr>
            <a:no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فاعليات المؤتمر ال16 من النشاط </a:t>
            </a:r>
            <a:br>
              <a:rPr lang="ar-EG" sz="3200" b="1" dirty="0">
                <a:solidFill>
                  <a:srgbClr val="FF0000"/>
                </a:solidFill>
              </a:rPr>
            </a:br>
            <a:r>
              <a:rPr lang="ar-EG" sz="3200" b="1" dirty="0">
                <a:solidFill>
                  <a:srgbClr val="FF0000"/>
                </a:solidFill>
              </a:rPr>
              <a:t>من أجل القضاء على العنف القائم على</a:t>
            </a:r>
            <a:br>
              <a:rPr lang="ar-EG" sz="3200" b="1" dirty="0">
                <a:solidFill>
                  <a:srgbClr val="FF0000"/>
                </a:solidFill>
              </a:rPr>
            </a:br>
            <a:r>
              <a:rPr lang="ar-EG" sz="3200" b="1" dirty="0">
                <a:solidFill>
                  <a:srgbClr val="FF0000"/>
                </a:solidFill>
              </a:rPr>
              <a:t> النوع الاجتماعى المستمر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8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185AC8-8692-4F91-AF96-AFB68013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3437706"/>
            <a:ext cx="11894403" cy="1174880"/>
          </a:xfrm>
        </p:spPr>
        <p:txBody>
          <a:bodyPr>
            <a:noAutofit/>
          </a:bodyPr>
          <a:lstStyle/>
          <a:p>
            <a:pPr algn="ctr"/>
            <a:r>
              <a:rPr lang="ar-EG" sz="4800" b="1" dirty="0">
                <a:solidFill>
                  <a:srgbClr val="FAF406"/>
                </a:solidFill>
              </a:rPr>
              <a:t>زيارة الوفد الكورى لمستشفى</a:t>
            </a:r>
            <a:br>
              <a:rPr lang="ar-EG" sz="4800" b="1" dirty="0">
                <a:solidFill>
                  <a:srgbClr val="FAF406"/>
                </a:solidFill>
              </a:rPr>
            </a:br>
            <a:r>
              <a:rPr lang="ar-EG" sz="4800" b="1" dirty="0">
                <a:solidFill>
                  <a:srgbClr val="FAF406"/>
                </a:solidFill>
              </a:rPr>
              <a:t> الزهراء الجامعى</a:t>
            </a:r>
            <a:endParaRPr lang="en-US" sz="48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1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0A26B3F-3DB8-49F9-A5C6-C95CF4909B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8" y="2357587"/>
            <a:ext cx="5706687" cy="440905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7CF5245-9D13-487E-A741-705CB4034D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2357586"/>
            <a:ext cx="5861010" cy="439575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52F779-425F-4A26-9563-3049A46B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557386"/>
            <a:ext cx="11894403" cy="1174880"/>
          </a:xfrm>
        </p:spPr>
        <p:txBody>
          <a:bodyPr>
            <a:no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زيارة الوفد الكورى لمستشفى</a:t>
            </a:r>
            <a:br>
              <a:rPr lang="ar-EG" sz="4000" b="1" dirty="0">
                <a:solidFill>
                  <a:srgbClr val="FF0000"/>
                </a:solidFill>
              </a:rPr>
            </a:br>
            <a:r>
              <a:rPr lang="ar-EG" sz="4000" b="1" dirty="0">
                <a:solidFill>
                  <a:srgbClr val="FF0000"/>
                </a:solidFill>
              </a:rPr>
              <a:t> الزهراء الجامعى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7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F728FF-15E0-4355-AA6D-76CBE90A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38" y="2789634"/>
            <a:ext cx="11894403" cy="1345587"/>
          </a:xfrm>
        </p:spPr>
        <p:txBody>
          <a:bodyPr>
            <a:noAutofit/>
          </a:bodyPr>
          <a:lstStyle/>
          <a:p>
            <a:pPr algn="ctr"/>
            <a:r>
              <a:rPr lang="ar-EG" sz="4800" b="1" dirty="0">
                <a:solidFill>
                  <a:srgbClr val="FAF406"/>
                </a:solidFill>
              </a:rPr>
              <a:t>المبادرة الرئاسية</a:t>
            </a:r>
            <a:r>
              <a:rPr lang="ar-EG" sz="4800" b="1" dirty="0">
                <a:solidFill>
                  <a:schemeClr val="tx1"/>
                </a:solidFill>
              </a:rPr>
              <a:t>(حياة كريمة) </a:t>
            </a:r>
            <a:r>
              <a:rPr lang="ar-EG" sz="4800" b="1" dirty="0">
                <a:solidFill>
                  <a:srgbClr val="FAF406"/>
                </a:solidFill>
              </a:rPr>
              <a:t>بمستشفى الزهراء الجامعى</a:t>
            </a:r>
            <a:endParaRPr lang="en-US" sz="48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DD74979-97DE-42FF-B61E-EF5618301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" y="684508"/>
            <a:ext cx="5616739" cy="341538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695611A7-1574-4E07-A809-4564C734A5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49" y="677728"/>
            <a:ext cx="5727349" cy="341538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DFE781-1B96-4705-8077-6C3C862D7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" y="4344683"/>
            <a:ext cx="5613641" cy="3413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17EC63-C83D-486F-9D35-80914E8F8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95" y="4344683"/>
            <a:ext cx="5726604" cy="33984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D9D61E9-D9DA-487E-A440-B24E7ADB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38" y="-18678"/>
            <a:ext cx="11894403" cy="720080"/>
          </a:xfrm>
        </p:spPr>
        <p:txBody>
          <a:bodyPr>
            <a:no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المبادرة الرئاسية(حياة كريمة) بمستشفى الزهراء الجامعى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84062B-E374-4A48-98B1-E40F6375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78" y="2717626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800" b="1" dirty="0">
                <a:solidFill>
                  <a:srgbClr val="FAF406"/>
                </a:solidFill>
              </a:rPr>
              <a:t>تنظيم دورة تدريبية لانعاش القلب</a:t>
            </a:r>
            <a:br>
              <a:rPr lang="ar-EG" sz="4800" b="1" dirty="0">
                <a:solidFill>
                  <a:srgbClr val="FAF406"/>
                </a:solidFill>
              </a:rPr>
            </a:br>
            <a:r>
              <a:rPr lang="ar-EG" sz="4800" b="1" dirty="0">
                <a:solidFill>
                  <a:srgbClr val="FAF406"/>
                </a:solidFill>
              </a:rPr>
              <a:t> لعدد 30 طبيب</a:t>
            </a:r>
            <a:endParaRPr lang="en-US" sz="48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AE0D293-33D9-4043-A783-CD813A8D2A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" y="2636648"/>
            <a:ext cx="5861010" cy="390489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3043218D-03E1-49DA-9802-51AEFD754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2717626"/>
            <a:ext cx="5774221" cy="382391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B1DD8B7-9AC3-49E4-82C3-92877915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78" y="629394"/>
            <a:ext cx="10951371" cy="1368152"/>
          </a:xfrm>
        </p:spPr>
        <p:txBody>
          <a:bodyPr>
            <a:norm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تنظيم دورة تدريبية لانعاش القلب</a:t>
            </a:r>
            <a:br>
              <a:rPr lang="ar-EG" sz="3200" b="1" dirty="0">
                <a:solidFill>
                  <a:srgbClr val="FF0000"/>
                </a:solidFill>
              </a:rPr>
            </a:br>
            <a:r>
              <a:rPr lang="ar-EG" sz="3200" b="1" dirty="0">
                <a:solidFill>
                  <a:srgbClr val="FF0000"/>
                </a:solidFill>
              </a:rPr>
              <a:t> لعدد 30 طبيب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2C9DC8-6E91-4100-AD3E-1D039EB1C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334" y="1349474"/>
            <a:ext cx="3675493" cy="1113990"/>
          </a:xfrm>
        </p:spPr>
        <p:txBody>
          <a:bodyPr>
            <a:noAutofit/>
          </a:bodyPr>
          <a:lstStyle/>
          <a:p>
            <a:pPr algn="ctr"/>
            <a:r>
              <a:rPr lang="ar-EG" sz="2000" dirty="0"/>
              <a:t>الأستاذ الدكتور/ محمد الشربينى</a:t>
            </a:r>
            <a:br>
              <a:rPr lang="ar-EG" sz="2000" dirty="0"/>
            </a:br>
            <a:r>
              <a:rPr lang="ar-EG" sz="2000" dirty="0"/>
              <a:t>نائب رئيس الجامعة </a:t>
            </a:r>
            <a:br>
              <a:rPr lang="ar-EG" sz="2000" dirty="0"/>
            </a:br>
            <a:r>
              <a:rPr lang="ar-EG" sz="2000" dirty="0"/>
              <a:t>لشئون التعليم والطلاب</a:t>
            </a: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8437992-1ADC-47A8-8909-BE39AE7EA974}"/>
              </a:ext>
            </a:extLst>
          </p:cNvPr>
          <p:cNvSpPr txBox="1">
            <a:spLocks/>
          </p:cNvSpPr>
          <p:nvPr/>
        </p:nvSpPr>
        <p:spPr>
          <a:xfrm>
            <a:off x="3995862" y="1349474"/>
            <a:ext cx="3675493" cy="1113990"/>
          </a:xfrm>
          <a:prstGeom prst="rect">
            <a:avLst/>
          </a:prstGeom>
        </p:spPr>
        <p:txBody>
          <a:bodyPr vert="horz" lIns="117672" tIns="58835" rIns="117672" bIns="58835" anchor="ctr">
            <a:noAutofit/>
          </a:bodyPr>
          <a:lstStyle>
            <a:lvl1pPr marL="0" algn="l" rtl="1" eaLnBrk="1" latinLnBrk="0" hangingPunct="1">
              <a:spcBef>
                <a:spcPct val="0"/>
              </a:spcBef>
              <a:buNone/>
              <a:defRPr kumimoji="0" sz="3723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ar-EG" sz="2000" dirty="0"/>
              <a:t>الأستاذ الدكتور/ محمد فكرى</a:t>
            </a:r>
            <a:br>
              <a:rPr lang="ar-EG" sz="2000" dirty="0"/>
            </a:br>
            <a:r>
              <a:rPr lang="ar-EG" sz="2000" dirty="0"/>
              <a:t>نائب رئيس الجامعة </a:t>
            </a:r>
          </a:p>
          <a:p>
            <a:pPr algn="ctr" fontAlgn="auto">
              <a:spcAft>
                <a:spcPts val="0"/>
              </a:spcAft>
            </a:pPr>
            <a:r>
              <a:rPr lang="ar-EG" sz="2000" dirty="0"/>
              <a:t>لفرع البنات</a:t>
            </a:r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C45E1BA-AB1A-4DA7-90CA-4CF2261A48BB}"/>
              </a:ext>
            </a:extLst>
          </p:cNvPr>
          <p:cNvSpPr txBox="1">
            <a:spLocks/>
          </p:cNvSpPr>
          <p:nvPr/>
        </p:nvSpPr>
        <p:spPr>
          <a:xfrm>
            <a:off x="323454" y="1349474"/>
            <a:ext cx="3675493" cy="1113990"/>
          </a:xfrm>
          <a:prstGeom prst="rect">
            <a:avLst/>
          </a:prstGeom>
        </p:spPr>
        <p:txBody>
          <a:bodyPr vert="horz" lIns="117672" tIns="58835" rIns="117672" bIns="58835" anchor="ctr">
            <a:noAutofit/>
          </a:bodyPr>
          <a:lstStyle>
            <a:lvl1pPr marL="0" algn="l" rtl="1" eaLnBrk="1" latinLnBrk="0" hangingPunct="1">
              <a:spcBef>
                <a:spcPct val="0"/>
              </a:spcBef>
              <a:buNone/>
              <a:defRPr kumimoji="0" sz="3723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ar-EG" sz="2000" dirty="0"/>
              <a:t>الأستاذ الدكتور/ محمود صديق</a:t>
            </a:r>
            <a:br>
              <a:rPr lang="ar-EG" sz="2000" dirty="0"/>
            </a:br>
            <a:r>
              <a:rPr lang="ar-EG" sz="2000" dirty="0"/>
              <a:t>نائب رئيس الجامعة </a:t>
            </a:r>
          </a:p>
          <a:p>
            <a:pPr algn="ctr" fontAlgn="auto">
              <a:spcAft>
                <a:spcPts val="0"/>
              </a:spcAft>
            </a:pPr>
            <a:r>
              <a:rPr lang="ar-EG" sz="2000" dirty="0"/>
              <a:t>للدراسات العليا والبحوث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7BB6F4-2835-48C5-918C-E18929D0B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34" y="2655887"/>
            <a:ext cx="3312367" cy="2789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550DB4-2BA4-457B-B522-09E360D4E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8" y="2587980"/>
            <a:ext cx="3168351" cy="2832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31B1FFE-8F38-45D8-BAB5-5C2001CAF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75" y="2562649"/>
            <a:ext cx="33872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6916"/>
      </p:ext>
    </p:extLst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5BB11-C784-40A2-AF6E-E5345ABA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3293690"/>
            <a:ext cx="10951371" cy="1608240"/>
          </a:xfrm>
        </p:spPr>
        <p:txBody>
          <a:bodyPr>
            <a:noAutofit/>
          </a:bodyPr>
          <a:lstStyle/>
          <a:p>
            <a:pPr algn="ctr">
              <a:spcBef>
                <a:spcPts val="1132"/>
              </a:spcBef>
            </a:pPr>
            <a:r>
              <a:rPr lang="ar-EG" sz="4800" b="1" dirty="0">
                <a:solidFill>
                  <a:srgbClr val="FAF406"/>
                </a:solidFill>
              </a:rPr>
              <a:t>تطوير واجهات وفراغات مبنى</a:t>
            </a:r>
            <a:br>
              <a:rPr lang="ar-EG" sz="4800" b="1" dirty="0">
                <a:solidFill>
                  <a:srgbClr val="FAF406"/>
                </a:solidFill>
              </a:rPr>
            </a:br>
            <a:r>
              <a:rPr lang="ar-EG" sz="4800" b="1" dirty="0">
                <a:solidFill>
                  <a:srgbClr val="FAF406"/>
                </a:solidFill>
              </a:rPr>
              <a:t> كلية الطب بنات</a:t>
            </a:r>
            <a:endParaRPr lang="en-US" sz="6600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5BB11-C784-40A2-AF6E-E5345ABA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" y="307493"/>
            <a:ext cx="10951371" cy="825957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>
              <a:spcBef>
                <a:spcPts val="1132"/>
              </a:spcBef>
            </a:pPr>
            <a:r>
              <a:rPr lang="ar-EG" sz="3600" b="1" dirty="0">
                <a:solidFill>
                  <a:srgbClr val="FAF4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تطوير </a:t>
            </a:r>
            <a:r>
              <a:rPr lang="ar-EG" sz="3600" b="1" dirty="0">
                <a:solidFill>
                  <a:srgbClr val="FAF40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الكنترول الجديد</a:t>
            </a:r>
            <a:endParaRPr lang="en-US" sz="3600" b="1" dirty="0">
              <a:solidFill>
                <a:srgbClr val="FAF4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1F648FFB-5705-4DBE-B85D-C26BA741DC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2" y="1853529"/>
            <a:ext cx="3510390" cy="4921465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4BE581B-5EEE-4904-92D9-728BEBBEAF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74" y="1853530"/>
            <a:ext cx="3475075" cy="492146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3D7868-9D30-43E6-A670-3676EAE5C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86" y="3344924"/>
            <a:ext cx="4806987" cy="34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1487B0B-6DDA-4864-BB99-3E0D8CB934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446" y="2665969"/>
            <a:ext cx="5856768" cy="438912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EC60292-DB2C-4142-AD45-F91E15216B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56" y="2672642"/>
            <a:ext cx="5852160" cy="438912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975BB11-C784-40A2-AF6E-E5345ABA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" y="307493"/>
            <a:ext cx="10951371" cy="825957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>
              <a:spcBef>
                <a:spcPts val="1132"/>
              </a:spcBef>
            </a:pPr>
            <a:r>
              <a:rPr lang="ar-EG" sz="3600" b="1" dirty="0">
                <a:solidFill>
                  <a:srgbClr val="FAF4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تطوير </a:t>
            </a:r>
            <a:r>
              <a:rPr lang="ar-EG" sz="3600" b="1" dirty="0">
                <a:solidFill>
                  <a:srgbClr val="FAF40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واجهات  الكلية</a:t>
            </a:r>
            <a:endParaRPr lang="en-US" sz="3600" b="1" dirty="0">
              <a:solidFill>
                <a:srgbClr val="FAF4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D5979B4-25EE-4490-82AA-8BAEDBFC4D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" y="2672642"/>
            <a:ext cx="5852160" cy="438912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FB76A76-4C78-4CA9-8153-B89EDD2267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56" y="2672642"/>
            <a:ext cx="5852160" cy="438912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975BB11-C784-40A2-AF6E-E5345ABA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" y="307493"/>
            <a:ext cx="10951371" cy="825957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>
              <a:spcBef>
                <a:spcPts val="1132"/>
              </a:spcBef>
            </a:pPr>
            <a:r>
              <a:rPr lang="ar-EG" sz="3600" b="1" dirty="0">
                <a:solidFill>
                  <a:srgbClr val="FAF4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تطوير </a:t>
            </a:r>
            <a:r>
              <a:rPr lang="ar-EG" sz="3600" b="1" dirty="0">
                <a:solidFill>
                  <a:srgbClr val="FAF40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مدرج الدور الخامس بالكلية</a:t>
            </a:r>
            <a:endParaRPr lang="en-US" sz="3600" b="1" dirty="0">
              <a:solidFill>
                <a:srgbClr val="FAF4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F1B050-FDAC-4B3E-B19E-359743B4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7746"/>
            <a:ext cx="11894403" cy="822130"/>
          </a:xfrm>
        </p:spPr>
        <p:txBody>
          <a:bodyPr>
            <a:noAutofit/>
          </a:bodyPr>
          <a:lstStyle/>
          <a:p>
            <a:pPr algn="ctr"/>
            <a:r>
              <a:rPr lang="ar-EG" sz="6600" b="1" dirty="0">
                <a:solidFill>
                  <a:srgbClr val="FAF406"/>
                </a:solidFill>
              </a:rPr>
              <a:t>افتتاح عيادة كلية طب بنات</a:t>
            </a:r>
            <a:endParaRPr lang="en-US" sz="66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FAEDA8CA-BB29-4B32-88B2-DAACCFE05B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" y="2314219"/>
            <a:ext cx="5861010" cy="4284849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2F469BBF-F57A-4E7D-962A-E061B846C9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88" y="2314219"/>
            <a:ext cx="5818462" cy="436384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3F35EB68-B45D-4107-B5AA-DA569DFB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9434"/>
            <a:ext cx="11894403" cy="822130"/>
          </a:xfrm>
        </p:spPr>
        <p:txBody>
          <a:bodyPr>
            <a:no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افتتاح عيادة كلية طب بنات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90195-01E0-493A-B873-843BC750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38" y="2861642"/>
            <a:ext cx="11988750" cy="1608240"/>
          </a:xfrm>
        </p:spPr>
        <p:txBody>
          <a:bodyPr>
            <a:normAutofit/>
          </a:bodyPr>
          <a:lstStyle/>
          <a:p>
            <a:pPr algn="ctr"/>
            <a:r>
              <a:rPr lang="ar-EG" sz="4000" b="1" dirty="0">
                <a:solidFill>
                  <a:srgbClr val="FAF406"/>
                </a:solidFill>
              </a:rPr>
              <a:t>حفلات تخرج دفعات (2020) ، (2021)، (2022) </a:t>
            </a:r>
            <a:r>
              <a:rPr lang="ar-EG" sz="4800" b="1" dirty="0">
                <a:solidFill>
                  <a:schemeClr val="tx1"/>
                </a:solidFill>
              </a:rPr>
              <a:t>49- 50- 51 طب بنات الازهر (مصريات)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4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90195-01E0-493A-B873-843BC750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" y="307493"/>
            <a:ext cx="10951371" cy="681941"/>
          </a:xfrm>
        </p:spPr>
        <p:txBody>
          <a:bodyPr>
            <a:norm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حفلة تخرج الدفعة(2020) 49 طب بنات الازهر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993AC0C-A9B2-412A-9926-142E4B7A4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58" y="1637506"/>
            <a:ext cx="9505055" cy="5852304"/>
          </a:xfrm>
        </p:spPr>
      </p:pic>
    </p:spTree>
    <p:extLst>
      <p:ext uri="{BB962C8B-B14F-4D97-AF65-F5344CB8AC3E}">
        <p14:creationId xmlns:p14="http://schemas.microsoft.com/office/powerpoint/2010/main" val="117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A3553-4A5B-45E5-A02D-53E45D16C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93" y="63156"/>
            <a:ext cx="11894403" cy="923738"/>
          </a:xfrm>
        </p:spPr>
        <p:txBody>
          <a:bodyPr>
            <a:norm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حفلة تخرج الدفعة(2021) 50طب بنات الازهر</a:t>
            </a:r>
            <a:endParaRPr lang="en-US" sz="32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25192C1-DCFF-42C8-9C64-7F9BA5C038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6" y="986893"/>
            <a:ext cx="4909112" cy="306251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C4DF9126-84BB-451C-92F7-795E9008BB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31" y="1050430"/>
            <a:ext cx="4705420" cy="293544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4A311C-6CB4-41D2-AB23-6BCC2B60B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40" y="4157786"/>
            <a:ext cx="5417107" cy="360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47F05-7999-485D-926C-C1AF0B47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5387198" y="-5010414"/>
            <a:ext cx="848678" cy="10976166"/>
          </a:xfrm>
        </p:spPr>
        <p:txBody>
          <a:bodyPr>
            <a:normAutofit/>
          </a:bodyPr>
          <a:lstStyle/>
          <a:p>
            <a:pPr algn="ctr"/>
            <a:r>
              <a:rPr lang="ar-EG" sz="3200" dirty="0">
                <a:solidFill>
                  <a:srgbClr val="FF0000"/>
                </a:solidFill>
              </a:rPr>
              <a:t>حفلة تخرج الدفعة(2022) 51طب بنات الازهر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2FC0408-13EE-43E3-A9CC-88DA34A121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" y="1026809"/>
            <a:ext cx="4807736" cy="3082494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44A52165-F145-411B-86FF-7288475D82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30" y="1048374"/>
            <a:ext cx="4671287" cy="303673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DE26B7-C4FA-482D-9D92-26564DDFB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15" y="4373810"/>
            <a:ext cx="5185244" cy="33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2D4BD-B313-40A7-B0BC-375E3EE2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93" y="476154"/>
            <a:ext cx="11162195" cy="781963"/>
          </a:xfrm>
        </p:spPr>
        <p:txBody>
          <a:bodyPr>
            <a:normAutofit/>
          </a:bodyPr>
          <a:lstStyle/>
          <a:p>
            <a:pPr algn="ctr"/>
            <a:r>
              <a:rPr lang="ar-EG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عميدالكلية أ.د/ هناء العبيسى</a:t>
            </a:r>
            <a:endParaRPr lang="en-US" dirty="0">
              <a:solidFill>
                <a:srgbClr val="FF0000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08E089C-D475-4054-931D-DBBFCC6065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09" y="1421482"/>
            <a:ext cx="6620045" cy="5309669"/>
          </a:xfrm>
        </p:spPr>
      </p:pic>
    </p:spTree>
    <p:extLst>
      <p:ext uri="{BB962C8B-B14F-4D97-AF65-F5344CB8AC3E}">
        <p14:creationId xmlns:p14="http://schemas.microsoft.com/office/powerpoint/2010/main" val="3444508561"/>
      </p:ext>
    </p:extLst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6C80EB-4262-44AC-9F0E-86769AF1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62" y="3149674"/>
            <a:ext cx="11559772" cy="1608240"/>
          </a:xfrm>
        </p:spPr>
        <p:txBody>
          <a:bodyPr>
            <a:normAutofit/>
          </a:bodyPr>
          <a:lstStyle/>
          <a:p>
            <a:pPr algn="ctr"/>
            <a:r>
              <a:rPr lang="ar-EG" sz="3600" b="1" dirty="0">
                <a:solidFill>
                  <a:srgbClr val="FAF406"/>
                </a:solidFill>
              </a:rPr>
              <a:t>حفل تخرج الدفعة الثامنة والتاسعة (2020) (2021) </a:t>
            </a:r>
            <a:r>
              <a:rPr lang="ar-EG" sz="4400" b="1" dirty="0">
                <a:solidFill>
                  <a:schemeClr val="tx1"/>
                </a:solidFill>
              </a:rPr>
              <a:t>طب بنات الازهر (ماليزيات)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6C80EB-4262-44AC-9F0E-86769AF1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" y="307493"/>
            <a:ext cx="10951371" cy="1402021"/>
          </a:xfrm>
        </p:spPr>
        <p:txBody>
          <a:bodyPr>
            <a:norm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حفل تخرج الدفعة الثامنة(2020) ماليزيات </a:t>
            </a:r>
            <a:br>
              <a:rPr lang="ar-EG" sz="3200" b="1" dirty="0">
                <a:solidFill>
                  <a:srgbClr val="FF0000"/>
                </a:solidFill>
              </a:rPr>
            </a:br>
            <a:r>
              <a:rPr lang="ar-EG" sz="3200" b="1" dirty="0">
                <a:solidFill>
                  <a:srgbClr val="FF0000"/>
                </a:solidFill>
              </a:rPr>
              <a:t>طب بنات الازهر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6FBCC97A-D07C-4BAC-AC3D-0AB003C5B4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8" y="1664032"/>
            <a:ext cx="4657378" cy="5640844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1E5BF5-ACF9-4583-8B1C-CCA31B811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21" y="1664032"/>
            <a:ext cx="4804641" cy="5734113"/>
          </a:xfrm>
        </p:spPr>
      </p:pic>
    </p:spTree>
    <p:extLst>
      <p:ext uri="{BB962C8B-B14F-4D97-AF65-F5344CB8AC3E}">
        <p14:creationId xmlns:p14="http://schemas.microsoft.com/office/powerpoint/2010/main" val="6762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C7AF253-967B-4E1C-BAFF-9207136565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" y="2635425"/>
            <a:ext cx="5861010" cy="390734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5BC7F777-2882-4FCB-94AC-95BA593553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56" y="2635425"/>
            <a:ext cx="5861009" cy="390734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16C80EB-4262-44AC-9F0E-86769AF1A088}"/>
              </a:ext>
            </a:extLst>
          </p:cNvPr>
          <p:cNvSpPr txBox="1">
            <a:spLocks/>
          </p:cNvSpPr>
          <p:nvPr/>
        </p:nvSpPr>
        <p:spPr>
          <a:xfrm>
            <a:off x="608416" y="307493"/>
            <a:ext cx="10951371" cy="1402021"/>
          </a:xfrm>
          <a:prstGeom prst="rect">
            <a:avLst/>
          </a:prstGeom>
        </p:spPr>
        <p:txBody>
          <a:bodyPr vert="horz" lIns="117672" tIns="58835" rIns="117672" bIns="58835" anchor="ctr">
            <a:normAutofit/>
          </a:bodyPr>
          <a:lstStyle>
            <a:lvl1pPr marL="0" algn="l" rtl="1" eaLnBrk="1" latinLnBrk="0" hangingPunct="1">
              <a:spcBef>
                <a:spcPct val="0"/>
              </a:spcBef>
              <a:buNone/>
              <a:defRPr kumimoji="0" sz="3723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ar-EG" sz="3200" b="1" dirty="0">
                <a:solidFill>
                  <a:srgbClr val="FF0000"/>
                </a:solidFill>
              </a:rPr>
              <a:t>حفل تخرج الدفعة التاسعة (2021) ماليزيات </a:t>
            </a:r>
            <a:br>
              <a:rPr lang="ar-EG" sz="3200" b="1" dirty="0">
                <a:solidFill>
                  <a:srgbClr val="FF0000"/>
                </a:solidFill>
              </a:rPr>
            </a:br>
            <a:r>
              <a:rPr lang="ar-EG" sz="3200" b="1" dirty="0">
                <a:solidFill>
                  <a:srgbClr val="FF0000"/>
                </a:solidFill>
              </a:rPr>
              <a:t>طب بنات الازهر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828836-25AA-455D-AA0F-89E693BE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/>
              <a:t>ورش العمل بالكلية 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578D3C8-421D-499C-A35B-7BC274DE65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8" y="2511739"/>
            <a:ext cx="5506335" cy="443010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621BAD37-D8DF-43AD-9025-5C8C73AA48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10" y="2501601"/>
            <a:ext cx="6181716" cy="4440237"/>
          </a:xfrm>
        </p:spPr>
      </p:pic>
    </p:spTree>
    <p:extLst>
      <p:ext uri="{BB962C8B-B14F-4D97-AF65-F5344CB8AC3E}">
        <p14:creationId xmlns:p14="http://schemas.microsoft.com/office/powerpoint/2010/main" val="35473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3ABCD3D-9B61-4B40-A665-58A01B04A4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2717626"/>
            <a:ext cx="5904525" cy="4392488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7D84C017-5BF5-4BCD-A5C0-C9EF890849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r="15442"/>
          <a:stretch/>
        </p:blipFill>
        <p:spPr>
          <a:xfrm>
            <a:off x="179438" y="2946647"/>
            <a:ext cx="5832648" cy="399608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0D996DB-3B41-441F-9589-A9E700F38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" y="307493"/>
            <a:ext cx="10951371" cy="1608240"/>
          </a:xfrm>
        </p:spPr>
        <p:txBody>
          <a:bodyPr/>
          <a:lstStyle/>
          <a:p>
            <a:pPr algn="ctr"/>
            <a:r>
              <a:rPr lang="ar-EG" dirty="0"/>
              <a:t>ورش العمل بالكلية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D4DB1-E23A-4C15-97E1-59551C93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3005658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6000" b="1" dirty="0">
                <a:solidFill>
                  <a:srgbClr val="FAF406"/>
                </a:solidFill>
              </a:rPr>
              <a:t>يوم الوفاء لتكريم شهداء كورونا </a:t>
            </a:r>
            <a:endParaRPr lang="en-US" sz="60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4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9F81335-2D3B-43F4-AD40-EF33A2568E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8" y="2128300"/>
            <a:ext cx="5333343" cy="492188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B183128A-B9E5-47AF-8A04-8E85097F56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42" y="2128300"/>
            <a:ext cx="6162365" cy="4921884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ED51084-C0B9-4376-8C9F-3CE2D6E7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173282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يوم الوفاء لتكريم شهداء كورونا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DEA24C-D86D-4EAF-BBF8-9365CCB9F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3077666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800" b="1" dirty="0">
                <a:solidFill>
                  <a:srgbClr val="FAF406"/>
                </a:solidFill>
              </a:rPr>
              <a:t>حفل استقبال الطالبات الجدد </a:t>
            </a:r>
            <a:br>
              <a:rPr lang="ar-EG" sz="4800" b="1" dirty="0">
                <a:solidFill>
                  <a:srgbClr val="FAF406"/>
                </a:solidFill>
              </a:rPr>
            </a:br>
            <a:r>
              <a:rPr lang="ar-EG" sz="4800" b="1" dirty="0">
                <a:solidFill>
                  <a:srgbClr val="FAF406"/>
                </a:solidFill>
              </a:rPr>
              <a:t>فى اول ايام الدراسة</a:t>
            </a:r>
            <a:endParaRPr lang="en-US" sz="48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80C735F-2E71-4A2F-A973-A37304C048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" y="1205458"/>
            <a:ext cx="5515153" cy="324036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5C39485-325E-4D57-917A-6B18C0850E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62" y="1205458"/>
            <a:ext cx="6191053" cy="324036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B9A45F7-6CD0-4B8A-B36B-E3004DD8EE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0242" r="-3352" b="10920"/>
          <a:stretch/>
        </p:blipFill>
        <p:spPr>
          <a:xfrm>
            <a:off x="2034535" y="4475819"/>
            <a:ext cx="3787472" cy="3282368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id="{A2A90655-2142-4EF2-BAB8-3811EBF274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>
            <a:off x="5822007" y="4517825"/>
            <a:ext cx="3934495" cy="32403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0E57F4F-3460-4B0A-8A49-8F4181C7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125338"/>
            <a:ext cx="10951371" cy="1080119"/>
          </a:xfrm>
        </p:spPr>
        <p:txBody>
          <a:bodyPr>
            <a:norm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حفل استقبال الطالبات الجدد فى اول ايام الدراسة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1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FB6B770-7364-4B00-99E7-ACA304F19D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" y="1349476"/>
            <a:ext cx="5700562" cy="5700562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25122833-E993-45D9-B2F3-F11D7AE587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02" y="1349475"/>
            <a:ext cx="5700500" cy="57005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CDF8A125-288D-4546-BD22-40AE5F641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125338"/>
            <a:ext cx="10951371" cy="1080119"/>
          </a:xfrm>
        </p:spPr>
        <p:txBody>
          <a:bodyPr>
            <a:norm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</a:rPr>
              <a:t>حفل استقبال الطالبات الجدد فى اول ايام الدراسة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4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2C9DC8-6E91-4100-AD3E-1D039EB1C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326" y="1061442"/>
            <a:ext cx="3675493" cy="1113990"/>
          </a:xfrm>
        </p:spPr>
        <p:txBody>
          <a:bodyPr>
            <a:noAutofit/>
          </a:bodyPr>
          <a:lstStyle/>
          <a:p>
            <a:pPr algn="ctr"/>
            <a:r>
              <a:rPr lang="ar-EG" sz="2400" dirty="0" smtClean="0"/>
              <a:t>أ.د/ إيمان الشال</a:t>
            </a:r>
            <a:r>
              <a:rPr lang="ar-EG" sz="2000" dirty="0"/>
              <a:t/>
            </a:r>
            <a:br>
              <a:rPr lang="ar-EG" sz="2000" dirty="0"/>
            </a:br>
            <a:r>
              <a:rPr lang="ar-EG" sz="2000" dirty="0" smtClean="0"/>
              <a:t>وكيل الكلية </a:t>
            </a:r>
            <a:r>
              <a:rPr lang="ar-EG" sz="2000" dirty="0"/>
              <a:t/>
            </a:r>
            <a:br>
              <a:rPr lang="ar-EG" sz="2000" dirty="0"/>
            </a:br>
            <a:r>
              <a:rPr lang="ar-EG" sz="2000" dirty="0"/>
              <a:t>لشئون التعليم والطلاب</a:t>
            </a: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8437992-1ADC-47A8-8909-BE39AE7EA974}"/>
              </a:ext>
            </a:extLst>
          </p:cNvPr>
          <p:cNvSpPr txBox="1">
            <a:spLocks/>
          </p:cNvSpPr>
          <p:nvPr/>
        </p:nvSpPr>
        <p:spPr>
          <a:xfrm>
            <a:off x="4473441" y="1158390"/>
            <a:ext cx="3675493" cy="1113990"/>
          </a:xfrm>
          <a:prstGeom prst="rect">
            <a:avLst/>
          </a:prstGeom>
        </p:spPr>
        <p:txBody>
          <a:bodyPr vert="horz" lIns="117672" tIns="58835" rIns="117672" bIns="58835" anchor="ctr">
            <a:noAutofit/>
          </a:bodyPr>
          <a:lstStyle>
            <a:lvl1pPr marL="0" algn="l" rtl="1" eaLnBrk="1" latinLnBrk="0" hangingPunct="1">
              <a:spcBef>
                <a:spcPct val="0"/>
              </a:spcBef>
              <a:buNone/>
              <a:defRPr kumimoji="0" sz="3723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ar-EG" sz="2400" dirty="0" smtClean="0"/>
              <a:t>أ.د/ إيهاب الفخرانى</a:t>
            </a:r>
            <a:r>
              <a:rPr lang="ar-EG" sz="2000" dirty="0"/>
              <a:t/>
            </a:r>
            <a:br>
              <a:rPr lang="ar-EG" sz="2000" dirty="0"/>
            </a:br>
            <a:r>
              <a:rPr lang="ar-EG" sz="2000" dirty="0"/>
              <a:t>المدير التنفيذي لمستشفى الزهراء الجامعي</a:t>
            </a:r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C45E1BA-AB1A-4DA7-90CA-4CF2261A48BB}"/>
              </a:ext>
            </a:extLst>
          </p:cNvPr>
          <p:cNvSpPr txBox="1">
            <a:spLocks/>
          </p:cNvSpPr>
          <p:nvPr/>
        </p:nvSpPr>
        <p:spPr>
          <a:xfrm>
            <a:off x="410646" y="1158390"/>
            <a:ext cx="3675493" cy="1113990"/>
          </a:xfrm>
          <a:prstGeom prst="rect">
            <a:avLst/>
          </a:prstGeom>
        </p:spPr>
        <p:txBody>
          <a:bodyPr vert="horz" lIns="117672" tIns="58835" rIns="117672" bIns="58835" anchor="ctr">
            <a:noAutofit/>
          </a:bodyPr>
          <a:lstStyle>
            <a:lvl1pPr marL="0" algn="l" rtl="1" eaLnBrk="1" latinLnBrk="0" hangingPunct="1">
              <a:spcBef>
                <a:spcPct val="0"/>
              </a:spcBef>
              <a:buNone/>
              <a:defRPr kumimoji="0" sz="3723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ar-EG" sz="2400" dirty="0" smtClean="0"/>
              <a:t>أ.د/ </a:t>
            </a:r>
            <a:r>
              <a:rPr lang="ar-EG" sz="2400" dirty="0"/>
              <a:t>سوسن عبدالصبور</a:t>
            </a:r>
            <a:r>
              <a:rPr lang="ar-EG" sz="2000" dirty="0"/>
              <a:t/>
            </a:r>
            <a:br>
              <a:rPr lang="ar-EG" sz="2000" dirty="0"/>
            </a:br>
            <a:r>
              <a:rPr lang="ar-EG" sz="2000" dirty="0" smtClean="0"/>
              <a:t>وكيل الكلية </a:t>
            </a:r>
            <a:endParaRPr lang="ar-EG" sz="2000" dirty="0"/>
          </a:p>
          <a:p>
            <a:pPr algn="ctr" fontAlgn="auto">
              <a:spcAft>
                <a:spcPts val="0"/>
              </a:spcAft>
            </a:pPr>
            <a:r>
              <a:rPr lang="ar-EG" sz="2000" dirty="0"/>
              <a:t>للدراسات العليا والبحوث</a:t>
            </a:r>
            <a:endParaRPr lang="en-US" sz="2000" dirty="0"/>
          </a:p>
        </p:txBody>
      </p:sp>
      <p:pic>
        <p:nvPicPr>
          <p:cNvPr id="1026" name="Picture 2" descr="C:\Users\ASUS\Downloads\WhatsApp Image 2023-09-13 at 1.06.08 AM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3"/>
          <a:stretch/>
        </p:blipFill>
        <p:spPr bwMode="auto">
          <a:xfrm>
            <a:off x="415656" y="2645618"/>
            <a:ext cx="3495943" cy="28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ownloads\86969664_10158004156934420_446145253347426304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382" y="2662760"/>
            <a:ext cx="3012268" cy="300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\Downloads\WhatsApp Image 2023-09-13 at 1.11.06 AM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3" b="23221"/>
          <a:stretch/>
        </p:blipFill>
        <p:spPr bwMode="auto">
          <a:xfrm>
            <a:off x="4859958" y="2649862"/>
            <a:ext cx="2902461" cy="29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582789"/>
      </p:ext>
    </p:extLst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9350C-3D59-48A8-85F9-E541C393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3005658"/>
            <a:ext cx="10951371" cy="1608240"/>
          </a:xfrm>
        </p:spPr>
        <p:txBody>
          <a:bodyPr>
            <a:noAutofit/>
          </a:bodyPr>
          <a:lstStyle/>
          <a:p>
            <a:pPr algn="ctr"/>
            <a:r>
              <a:rPr lang="ar-EG" sz="5400" b="1" dirty="0">
                <a:solidFill>
                  <a:srgbClr val="FAF406"/>
                </a:solidFill>
              </a:rPr>
              <a:t>المؤتمرات العلمية للاقسام</a:t>
            </a:r>
            <a:endParaRPr lang="en-US" sz="54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1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0108338E-C2CD-40CD-BA27-95F85373D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09" y="4707052"/>
            <a:ext cx="4885840" cy="3001357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95437B8A-1AF7-428E-9DC9-F9CA057BF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94" y="4707052"/>
            <a:ext cx="4896544" cy="3010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E7080FA-8B9D-41AB-9760-4A9A36CD9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5" y="1334565"/>
            <a:ext cx="4948268" cy="3293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92A2E3-A3FD-444F-95F2-EDDDDD50D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82" y="1331473"/>
            <a:ext cx="4948268" cy="3296783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13DA67BF-E9A3-46EB-BD84-691D46174D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74C076C5-5970-4B6C-AB90-BBC2F94CC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416" y="2411411"/>
            <a:ext cx="5374283" cy="520275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5FC41D61-59AE-484D-8FD5-08DAC219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166190"/>
            <a:ext cx="10951371" cy="967259"/>
          </a:xfrm>
        </p:spPr>
        <p:txBody>
          <a:bodyPr>
            <a:no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المؤتمرات العلمية للاقسام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0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CA4EC-712D-452E-950A-354E6B12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02" y="2861642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400" b="1" dirty="0">
                <a:solidFill>
                  <a:srgbClr val="FAF406"/>
                </a:solidFill>
              </a:rPr>
              <a:t>سفراء الازهر تسلم درع التميز لكلية </a:t>
            </a:r>
            <a:br>
              <a:rPr lang="ar-EG" sz="4400" b="1" dirty="0">
                <a:solidFill>
                  <a:srgbClr val="FAF406"/>
                </a:solidFill>
              </a:rPr>
            </a:br>
            <a:r>
              <a:rPr lang="ar-EG" sz="4400" b="1" dirty="0">
                <a:solidFill>
                  <a:srgbClr val="FAF406"/>
                </a:solidFill>
              </a:rPr>
              <a:t>طب بنات الازهر بالقاهرة</a:t>
            </a:r>
            <a:endParaRPr lang="en-US" sz="44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7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7C95527-C468-444C-B36F-062428794A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6" y="1315216"/>
            <a:ext cx="5734822" cy="573482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DF5CBCA-F64F-4C4F-BA20-63A6D9356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31" y="1315216"/>
            <a:ext cx="4927013" cy="573482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C5DAA2C-3C23-46D4-9BE9-D73CF451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36" y="269354"/>
            <a:ext cx="10951371" cy="1152128"/>
          </a:xfrm>
        </p:spPr>
        <p:txBody>
          <a:bodyPr>
            <a:noAutofit/>
          </a:bodyPr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سفراء الازهر تسلم درع التميز لكلية </a:t>
            </a:r>
            <a:br>
              <a:rPr lang="ar-EG" sz="2800" b="1" dirty="0">
                <a:solidFill>
                  <a:srgbClr val="FF0000"/>
                </a:solidFill>
              </a:rPr>
            </a:br>
            <a:r>
              <a:rPr lang="ar-EG" sz="2800" b="1" dirty="0">
                <a:solidFill>
                  <a:srgbClr val="FF0000"/>
                </a:solidFill>
              </a:rPr>
              <a:t>طب بنات الازهر بالقاهرة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0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7680F1A7-931B-429D-8391-EEDC5C9F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3005658"/>
            <a:ext cx="10951371" cy="1608240"/>
          </a:xfrm>
        </p:spPr>
        <p:txBody>
          <a:bodyPr/>
          <a:lstStyle/>
          <a:p>
            <a:pPr algn="ctr"/>
            <a:r>
              <a:rPr lang="ar-EG" sz="4524" b="1" dirty="0">
                <a:solidFill>
                  <a:srgbClr val="FAF406"/>
                </a:solidFill>
              </a:rPr>
              <a:t>عقد الامتحانات الشفويه لكليات الجامعة بمركز تطوير التعليم بالنظام الالكترونى</a:t>
            </a:r>
            <a:endParaRPr lang="en-US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9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E0B1C9F-554D-4194-834E-736AB68E58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9" y="1479779"/>
            <a:ext cx="3820871" cy="286565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ED5B496-81C1-436A-AD79-A397A62702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39" y="1483114"/>
            <a:ext cx="3816424" cy="2862319"/>
          </a:xfr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823563F7-8C2D-42D4-B676-A8103A612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55" y="2639019"/>
            <a:ext cx="3791945" cy="5055928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xmlns="" id="{6A935962-09D2-4F38-802A-3AA0E9204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46" y="4373810"/>
            <a:ext cx="2876805" cy="3321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B3E1C8-A8AA-4E1B-AC3B-319B6FAAF5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0" y="4373809"/>
            <a:ext cx="2723508" cy="3355735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xmlns="" id="{4801A2EF-3B35-43D9-813B-1D802D62E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0" y="212471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عقد الامتحانات الشفويه لكليات الجامعة بمركز تطوير التعليم بالنظام الالكترونى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5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004A9747-F1BD-DD5C-2A7F-4F79FFD26D9D}"/>
              </a:ext>
            </a:extLst>
          </p:cNvPr>
          <p:cNvSpPr/>
          <p:nvPr/>
        </p:nvSpPr>
        <p:spPr>
          <a:xfrm>
            <a:off x="323454" y="2501602"/>
            <a:ext cx="11737304" cy="1874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EG" sz="66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أعمال تطوير ورفع كفاءة</a:t>
            </a:r>
          </a:p>
          <a:p>
            <a:pPr algn="ctr">
              <a:lnSpc>
                <a:spcPct val="150000"/>
              </a:lnSpc>
            </a:pPr>
            <a:r>
              <a:rPr lang="ar-EG" sz="7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مسـتشـفى الـزهـراء </a:t>
            </a:r>
            <a:r>
              <a:rPr lang="ar-EG" sz="72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AlHarfAlJadid Linotype One" panose="02000000000000000000" pitchFamily="2" charset="-78"/>
                <a:cs typeface="AlHarfAlJadid Linotype One" panose="02000000000000000000" pitchFamily="2" charset="-78"/>
              </a:rPr>
              <a:t>الجـامعـى</a:t>
            </a:r>
            <a:endParaRPr lang="ar-EG" sz="72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lHarfAlJadid Linotype One" panose="02000000000000000000" pitchFamily="2" charset="-78"/>
              <a:cs typeface="AlHarfAlJadid Linotype One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719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" y="0"/>
            <a:ext cx="12168049" cy="78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/>
          <p:cNvSpPr/>
          <p:nvPr/>
        </p:nvSpPr>
        <p:spPr>
          <a:xfrm>
            <a:off x="9263492" y="793560"/>
            <a:ext cx="27806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2395" b="1" dirty="0">
                <a:solidFill>
                  <a:srgbClr val="FAF4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المدخل  الرئيسى</a:t>
            </a:r>
            <a:endParaRPr lang="ar-EG" sz="2395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45119" r="27853" b="19461"/>
          <a:stretch>
            <a:fillRect/>
          </a:stretch>
        </p:blipFill>
        <p:spPr bwMode="auto">
          <a:xfrm>
            <a:off x="6084094" y="1286354"/>
            <a:ext cx="5960018" cy="649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43098" r="21645" b="12323"/>
          <a:stretch>
            <a:fillRect/>
          </a:stretch>
        </p:blipFill>
        <p:spPr bwMode="auto">
          <a:xfrm>
            <a:off x="171063" y="1286354"/>
            <a:ext cx="5773112" cy="649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B7827EB1-E5C3-7A2D-19F4-174F2033D1CC}"/>
              </a:ext>
            </a:extLst>
          </p:cNvPr>
          <p:cNvSpPr/>
          <p:nvPr/>
        </p:nvSpPr>
        <p:spPr>
          <a:xfrm>
            <a:off x="107430" y="269354"/>
            <a:ext cx="11936682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الأرضي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307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/>
          <p:cNvSpPr/>
          <p:nvPr/>
        </p:nvSpPr>
        <p:spPr>
          <a:xfrm>
            <a:off x="9246178" y="788545"/>
            <a:ext cx="27806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2395" b="1" dirty="0">
                <a:solidFill>
                  <a:srgbClr val="FAF4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صالة المدخل</a:t>
            </a:r>
            <a:endParaRPr lang="ar-EG" sz="2395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0" y="4572781"/>
            <a:ext cx="5634970" cy="289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72" y="1274775"/>
            <a:ext cx="6103689" cy="32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0" y="1274775"/>
            <a:ext cx="5634970" cy="32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72" y="4572781"/>
            <a:ext cx="6103689" cy="289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22">
            <a:extLst>
              <a:ext uri="{FF2B5EF4-FFF2-40B4-BE49-F238E27FC236}">
                <a16:creationId xmlns:a16="http://schemas.microsoft.com/office/drawing/2014/main" xmlns="" id="{1BFF8E36-9D2D-3033-A550-6BD7013BDD9B}"/>
              </a:ext>
            </a:extLst>
          </p:cNvPr>
          <p:cNvSpPr/>
          <p:nvPr/>
        </p:nvSpPr>
        <p:spPr>
          <a:xfrm>
            <a:off x="107430" y="269354"/>
            <a:ext cx="11936682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الأرضي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59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1B2FC2-3314-485C-9C64-43EA53EF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6" y="2645618"/>
            <a:ext cx="10951371" cy="1608240"/>
          </a:xfrm>
        </p:spPr>
        <p:txBody>
          <a:bodyPr>
            <a:normAutofit/>
          </a:bodyPr>
          <a:lstStyle/>
          <a:p>
            <a:pPr algn="ctr"/>
            <a:r>
              <a:rPr lang="ar-EG" sz="4000" b="1" dirty="0">
                <a:solidFill>
                  <a:srgbClr val="FAF406"/>
                </a:solidFill>
              </a:rPr>
              <a:t>الحصول على شهادة الايزو للمرة الاولى فى تاريخ كليات الطب فى مصر </a:t>
            </a:r>
            <a:r>
              <a:rPr lang="en-US" sz="4000" b="1" dirty="0">
                <a:solidFill>
                  <a:srgbClr val="FAF406"/>
                </a:solidFill>
              </a:rPr>
              <a:t> </a:t>
            </a:r>
            <a:r>
              <a:rPr lang="ar-EG" sz="4000" b="1" dirty="0">
                <a:solidFill>
                  <a:srgbClr val="FAF406"/>
                </a:solidFill>
              </a:rPr>
              <a:t>21001:2018</a:t>
            </a:r>
            <a:endParaRPr lang="en-US" sz="4000" b="1" dirty="0">
              <a:solidFill>
                <a:srgbClr val="FAF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1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" y="4301802"/>
            <a:ext cx="5773767" cy="325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99" y="4301802"/>
            <a:ext cx="6086313" cy="325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0" y="1277466"/>
            <a:ext cx="5773768" cy="295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363" r="163" b="-363"/>
          <a:stretch>
            <a:fillRect/>
          </a:stretch>
        </p:blipFill>
        <p:spPr bwMode="auto">
          <a:xfrm>
            <a:off x="5957799" y="1277466"/>
            <a:ext cx="6086313" cy="295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13"/>
          <p:cNvSpPr/>
          <p:nvPr/>
        </p:nvSpPr>
        <p:spPr>
          <a:xfrm>
            <a:off x="9263492" y="773410"/>
            <a:ext cx="278062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2395" b="1" dirty="0">
                <a:solidFill>
                  <a:srgbClr val="FAF4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صالة المدخل</a:t>
            </a:r>
            <a:endParaRPr lang="ar-EG" sz="2395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19B52CB6-3104-C794-E232-1403D583D467}"/>
              </a:ext>
            </a:extLst>
          </p:cNvPr>
          <p:cNvSpPr/>
          <p:nvPr/>
        </p:nvSpPr>
        <p:spPr>
          <a:xfrm>
            <a:off x="107430" y="269354"/>
            <a:ext cx="11936682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الأرضي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92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/>
          <p:cNvSpPr/>
          <p:nvPr/>
        </p:nvSpPr>
        <p:spPr>
          <a:xfrm>
            <a:off x="10001757" y="1925538"/>
            <a:ext cx="1916525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ثلاجة الموتى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2867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91" y="818084"/>
            <a:ext cx="4366347" cy="322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r="10742"/>
          <a:stretch>
            <a:fillRect/>
          </a:stretch>
        </p:blipFill>
        <p:spPr bwMode="auto">
          <a:xfrm>
            <a:off x="539478" y="818084"/>
            <a:ext cx="4222331" cy="322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DFEAEFC9-4A8F-6583-D8D3-105E2648C417}"/>
              </a:ext>
            </a:extLst>
          </p:cNvPr>
          <p:cNvSpPr/>
          <p:nvPr/>
        </p:nvSpPr>
        <p:spPr>
          <a:xfrm>
            <a:off x="107430" y="269354"/>
            <a:ext cx="11936682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الأرضي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A4E72C0E-AC5D-487F-996F-D3D7996E5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20"/>
          <a:stretch>
            <a:fillRect/>
          </a:stretch>
        </p:blipFill>
        <p:spPr bwMode="auto">
          <a:xfrm>
            <a:off x="5147990" y="4229795"/>
            <a:ext cx="4366347" cy="336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343E75CB-9305-436B-BE2B-0B4C0F38A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r="23325"/>
          <a:stretch>
            <a:fillRect/>
          </a:stretch>
        </p:blipFill>
        <p:spPr bwMode="auto">
          <a:xfrm>
            <a:off x="570934" y="4163778"/>
            <a:ext cx="4190875" cy="342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13">
            <a:extLst>
              <a:ext uri="{FF2B5EF4-FFF2-40B4-BE49-F238E27FC236}">
                <a16:creationId xmlns:a16="http://schemas.microsoft.com/office/drawing/2014/main" xmlns="" id="{28C5EAA0-0C3A-4DB0-9EBD-3F4181076ED6}"/>
              </a:ext>
            </a:extLst>
          </p:cNvPr>
          <p:cNvSpPr/>
          <p:nvPr/>
        </p:nvSpPr>
        <p:spPr>
          <a:xfrm>
            <a:off x="9867438" y="5093890"/>
            <a:ext cx="1916525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غرفة الطلمبات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131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7289" y="2392220"/>
            <a:ext cx="9816939" cy="1006429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تطوير الدور الثالث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6027" y="3946613"/>
            <a:ext cx="6879462" cy="701731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قسم الباثولوجي –الاكلينيكية 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6027" y="4805858"/>
            <a:ext cx="6879462" cy="701731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قسم العلاج الطبيعي و الروماتزم .</a:t>
            </a:r>
          </a:p>
        </p:txBody>
      </p:sp>
    </p:spTree>
    <p:extLst>
      <p:ext uri="{BB962C8B-B14F-4D97-AF65-F5344CB8AC3E}">
        <p14:creationId xmlns:p14="http://schemas.microsoft.com/office/powerpoint/2010/main" val="289833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13"/>
          <p:cNvSpPr/>
          <p:nvPr/>
        </p:nvSpPr>
        <p:spPr>
          <a:xfrm>
            <a:off x="9258645" y="625022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رئيس القسم 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430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26" y="1083047"/>
            <a:ext cx="5803940" cy="33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32216524-85C6-A367-5FA6-333516973585}"/>
              </a:ext>
            </a:extLst>
          </p:cNvPr>
          <p:cNvSpPr/>
          <p:nvPr/>
        </p:nvSpPr>
        <p:spPr>
          <a:xfrm>
            <a:off x="107430" y="125338"/>
            <a:ext cx="11931836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 مشروع رفع كفاءة الدور الثالث 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BCE86DDE-C618-4D1F-808A-D1BF7049C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5" y="1083046"/>
            <a:ext cx="5832649" cy="337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AD06EAC8-7C9E-4DE6-B3AB-3FAAE0C6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5" y="4595615"/>
            <a:ext cx="5832649" cy="30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CCF890-4CFE-4190-8409-576F3A250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28" y="4595614"/>
            <a:ext cx="5803940" cy="308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45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13"/>
          <p:cNvSpPr/>
          <p:nvPr/>
        </p:nvSpPr>
        <p:spPr>
          <a:xfrm>
            <a:off x="9255973" y="1061442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العلاج الحرارى والجلسات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4710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94" y="611355"/>
            <a:ext cx="3403503" cy="34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143F4310-99CB-C6A9-7A1C-B771127A2E74}"/>
              </a:ext>
            </a:extLst>
          </p:cNvPr>
          <p:cNvSpPr/>
          <p:nvPr/>
        </p:nvSpPr>
        <p:spPr>
          <a:xfrm>
            <a:off x="107430" y="125338"/>
            <a:ext cx="11931836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 مشروع رفع كفاءة الدور الثالث 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EE23EEC-0D36-43C3-B4F6-C045AFEB0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9"/>
          <a:stretch>
            <a:fillRect/>
          </a:stretch>
        </p:blipFill>
        <p:spPr bwMode="auto">
          <a:xfrm>
            <a:off x="675950" y="611355"/>
            <a:ext cx="3468338" cy="34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10B25A-1FED-4D56-ADD3-B47762CE1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-1155" r="11626" b="1155"/>
          <a:stretch>
            <a:fillRect/>
          </a:stretch>
        </p:blipFill>
        <p:spPr bwMode="auto">
          <a:xfrm>
            <a:off x="630621" y="4226699"/>
            <a:ext cx="3513667" cy="354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C1F716-411C-4547-A938-1B07212BB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-398" r="22188" b="398"/>
          <a:stretch>
            <a:fillRect/>
          </a:stretch>
        </p:blipFill>
        <p:spPr bwMode="auto">
          <a:xfrm>
            <a:off x="5207594" y="4272134"/>
            <a:ext cx="3395652" cy="349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3">
            <a:extLst>
              <a:ext uri="{FF2B5EF4-FFF2-40B4-BE49-F238E27FC236}">
                <a16:creationId xmlns:a16="http://schemas.microsoft.com/office/drawing/2014/main" xmlns="" id="{F962A505-672E-4F95-A582-13C8409BD22B}"/>
              </a:ext>
            </a:extLst>
          </p:cNvPr>
          <p:cNvSpPr/>
          <p:nvPr/>
        </p:nvSpPr>
        <p:spPr>
          <a:xfrm>
            <a:off x="9258645" y="5089518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التمرينات العلاحية 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626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13"/>
          <p:cNvSpPr/>
          <p:nvPr/>
        </p:nvSpPr>
        <p:spPr>
          <a:xfrm>
            <a:off x="9972526" y="625022"/>
            <a:ext cx="2066740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المعامل 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5734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2" y="631720"/>
            <a:ext cx="4830947" cy="330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F24EB374-BEEF-358B-B8C9-45478FF99D17}"/>
              </a:ext>
            </a:extLst>
          </p:cNvPr>
          <p:cNvSpPr/>
          <p:nvPr/>
        </p:nvSpPr>
        <p:spPr>
          <a:xfrm>
            <a:off x="107430" y="125338"/>
            <a:ext cx="11931836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 مشروع رفع كفاءة الدور الثالث 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FA742BA-C399-4F70-80D5-DF9FD564E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90" y="625022"/>
            <a:ext cx="4536504" cy="330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3D2A5C86-8C1E-4EF9-AF6B-743A34E491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8"/>
          <a:stretch>
            <a:fillRect/>
          </a:stretch>
        </p:blipFill>
        <p:spPr bwMode="auto">
          <a:xfrm>
            <a:off x="5147990" y="3990761"/>
            <a:ext cx="4536504" cy="37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450A95C-12CE-4EDF-BA1F-2E8AC8850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6"/>
          <a:stretch>
            <a:fillRect/>
          </a:stretch>
        </p:blipFill>
        <p:spPr bwMode="auto">
          <a:xfrm>
            <a:off x="128921" y="3990761"/>
            <a:ext cx="4830947" cy="37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36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3495" y="2948938"/>
            <a:ext cx="10873208" cy="1754326"/>
          </a:xfrm>
          <a:prstGeom prst="rect">
            <a:avLst/>
          </a:prstGeom>
          <a:noFill/>
          <a:ln w="31750">
            <a:solidFill>
              <a:srgbClr val="FAF406"/>
            </a:solidFill>
          </a:ln>
        </p:spPr>
        <p:txBody>
          <a:bodyPr wrap="square" anchor="ctr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ar-EG" sz="60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تجديد و تطوير الدور الرابع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n w="0"/>
                <a:solidFill>
                  <a:srgbClr val="FAF4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قسم العظام</a:t>
            </a:r>
            <a:endParaRPr lang="ar-EG" sz="6000" dirty="0">
              <a:ln w="0"/>
              <a:solidFill>
                <a:srgbClr val="FAF40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541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13"/>
          <p:cNvSpPr/>
          <p:nvPr/>
        </p:nvSpPr>
        <p:spPr>
          <a:xfrm>
            <a:off x="9279828" y="773410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قسم العظام 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7373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r="15271"/>
          <a:stretch>
            <a:fillRect/>
          </a:stretch>
        </p:blipFill>
        <p:spPr bwMode="auto">
          <a:xfrm>
            <a:off x="179438" y="1281838"/>
            <a:ext cx="11881011" cy="60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63EFA8FB-9989-EB21-764F-4FFFAFE4E4DB}"/>
              </a:ext>
            </a:extLst>
          </p:cNvPr>
          <p:cNvSpPr/>
          <p:nvPr/>
        </p:nvSpPr>
        <p:spPr>
          <a:xfrm>
            <a:off x="179438" y="125338"/>
            <a:ext cx="11881011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الرابع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855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13"/>
          <p:cNvSpPr/>
          <p:nvPr/>
        </p:nvSpPr>
        <p:spPr>
          <a:xfrm>
            <a:off x="9279828" y="767723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المعامل والممرات 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7782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42" y="1308968"/>
            <a:ext cx="4638907" cy="594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8" y="1264710"/>
            <a:ext cx="6984776" cy="597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2">
            <a:extLst>
              <a:ext uri="{FF2B5EF4-FFF2-40B4-BE49-F238E27FC236}">
                <a16:creationId xmlns:a16="http://schemas.microsoft.com/office/drawing/2014/main" xmlns="" id="{691AC9CB-215F-7727-0A4C-F02B1115A514}"/>
              </a:ext>
            </a:extLst>
          </p:cNvPr>
          <p:cNvSpPr/>
          <p:nvPr/>
        </p:nvSpPr>
        <p:spPr>
          <a:xfrm>
            <a:off x="179438" y="125338"/>
            <a:ext cx="11881011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الرابع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343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13"/>
          <p:cNvSpPr/>
          <p:nvPr/>
        </p:nvSpPr>
        <p:spPr>
          <a:xfrm>
            <a:off x="9279828" y="778814"/>
            <a:ext cx="2780621" cy="3644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قاعة التدريس </a:t>
            </a:r>
            <a:endParaRPr lang="ar-EG" sz="1688" b="1" dirty="0">
              <a:solidFill>
                <a:srgbClr val="FAF406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JF Flat" panose="02000500000000000000" pitchFamily="2" charset="-78"/>
              <a:cs typeface="JF Flat" panose="02000500000000000000" pitchFamily="2" charset="-78"/>
            </a:endParaRPr>
          </a:p>
        </p:txBody>
      </p:sp>
      <p:pic>
        <p:nvPicPr>
          <p:cNvPr id="757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01" y="1292645"/>
            <a:ext cx="5878421" cy="596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18" y="1292645"/>
            <a:ext cx="5760331" cy="59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22">
            <a:extLst>
              <a:ext uri="{FF2B5EF4-FFF2-40B4-BE49-F238E27FC236}">
                <a16:creationId xmlns:a16="http://schemas.microsoft.com/office/drawing/2014/main" xmlns="" id="{8ABE6113-26C3-4F9C-74DA-3E06F1BEF7E7}"/>
              </a:ext>
            </a:extLst>
          </p:cNvPr>
          <p:cNvSpPr/>
          <p:nvPr/>
        </p:nvSpPr>
        <p:spPr>
          <a:xfrm>
            <a:off x="179438" y="125338"/>
            <a:ext cx="11881011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spcBef>
                <a:spcPts val="170"/>
              </a:spcBef>
              <a:spcAft>
                <a:spcPts val="170"/>
              </a:spcAft>
              <a:defRPr/>
            </a:pPr>
            <a:r>
              <a:rPr lang="ar-EG" sz="1711" b="1" dirty="0">
                <a:solidFill>
                  <a:srgbClr val="FAF406"/>
                </a:solidFill>
              </a:rPr>
              <a:t>مشروع رفع كفاءة الدور الرابع بالمبنى الجديد بمستشفى الزهراء الجامعى</a:t>
            </a:r>
            <a:r>
              <a:rPr lang="ar-EG" sz="1688" b="1" dirty="0">
                <a:solidFill>
                  <a:srgbClr val="FAF406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JF Flat" panose="02000500000000000000" pitchFamily="2" charset="-78"/>
                <a:cs typeface="JF Flat" panose="020005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19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14712</TotalTime>
  <Words>1705</Words>
  <Application>Microsoft Office PowerPoint</Application>
  <PresentationFormat>Custom</PresentationFormat>
  <Paragraphs>275</Paragraphs>
  <Slides>155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56" baseType="lpstr">
      <vt:lpstr>Verve</vt:lpstr>
      <vt:lpstr>PowerPoint Presentation</vt:lpstr>
      <vt:lpstr>PowerPoint Presentation</vt:lpstr>
      <vt:lpstr>الإمام الأكبر الأستاذ الدكتور/ أحمد الطيب شيخ الازهر</vt:lpstr>
      <vt:lpstr>فضيلة الأستاذ الدكتور/ محمد عبدالرحمن الضوينى وكيل شيخ الازهر</vt:lpstr>
      <vt:lpstr>فضيلة الأستاذ الدكتور/ سلامه داود رئيس الجامعة</vt:lpstr>
      <vt:lpstr>الأستاذ الدكتور/ محمد الشربينى نائب رئيس الجامعة  لشئون التعليم والطلاب</vt:lpstr>
      <vt:lpstr>عميدالكلية أ.د/ هناء العبيسى</vt:lpstr>
      <vt:lpstr>أ.د/ إيمان الشال وكيل الكلية  لشئون التعليم والطلاب</vt:lpstr>
      <vt:lpstr>الحصول على شهادة الايزو للمرة الاولى فى تاريخ كليات الطب فى مصر  21001:2018</vt:lpstr>
      <vt:lpstr>الحصول على شهادة الايزو للمرة الاولى فى تاريخ كليات الطب فى مصر  21001:2018</vt:lpstr>
      <vt:lpstr>PowerPoint Presentation</vt:lpstr>
      <vt:lpstr>الاستعداد لتجديد الاعتماد من قبل هيئة ضمان جودة التعليم والاعتماد  للمرة الثالثة</vt:lpstr>
      <vt:lpstr>الاستعداد لتجديد الاعتماد من قبل هيئة ضمان جودة التعليم والاعتماد  للمرة الثالثة</vt:lpstr>
      <vt:lpstr>الاستعداد لتجديد الاعتماد من قبل هيئة ضمان جودة التعليم والاعتماد  للمرة الثالثة</vt:lpstr>
      <vt:lpstr>الاستعداد لتجديد الاعتماد من قبل هيئة ضمان جودة التعليم والاعتماد  للمرة الثالثة</vt:lpstr>
      <vt:lpstr>الاستعداد لتجديد الاعتماد من قبل هيئة ضمان جودة التعليم والاعتماد  للمرة الثالثة</vt:lpstr>
      <vt:lpstr>الاستعداد لتجديد الاعتماد من قبل هيئة ضمان جودة التعليم والاعتماد  للمرة الثالثة</vt:lpstr>
      <vt:lpstr>تجديد إعتماد لجنة أخلاقيات البحث العلمى محليا ودوليا</vt:lpstr>
      <vt:lpstr>تجديد إعتماد لجنة أخلاقيات البحث العلمى محليا ودوليا</vt:lpstr>
      <vt:lpstr>مؤتمر التعليم الطبى الدولي لكلية طب البنات   </vt:lpstr>
      <vt:lpstr>مؤتمر التعليم الطبى لكلية طب البنات  </vt:lpstr>
      <vt:lpstr>مؤتمر التعليم الطبى لكلية طب البنات  </vt:lpstr>
      <vt:lpstr>مؤتمر التعليم الطبى لكلية طب البنات  </vt:lpstr>
      <vt:lpstr> المشاركة فى المؤتمر الدولى الثالث لتغير المناخ  (التحديات والمواجهة) دعما لمؤتمر الامم المتحدة COP27 </vt:lpstr>
      <vt:lpstr>PowerPoint Presentation</vt:lpstr>
      <vt:lpstr> المشاركة فى المؤتمر الدولى الثالث لتغير المناخ  (التحديات والمواجهة)  دعما لمؤتمر الامم المتحدة COP27</vt:lpstr>
      <vt:lpstr>المشاركة فى معرض الكتاب وجناح الازهر</vt:lpstr>
      <vt:lpstr>المشاركة فى معرض الكتاب وجناح الازهر</vt:lpstr>
      <vt:lpstr>افتتاح معرض  ملابس بالتنسيق مع وزارة التضامن الاجتماعى</vt:lpstr>
      <vt:lpstr>افتتاح معرض  ملابس بالتنسيق مع  وزارة التضامن الاجتماعى</vt:lpstr>
      <vt:lpstr>إفتتاح معرض للملابس بالمجان  بكلية طب بنات</vt:lpstr>
      <vt:lpstr>إفتتاح معرض للملابس بالمجان  بكلية طب بنات</vt:lpstr>
      <vt:lpstr>إقامة معرض منتجات طالبات الكلية</vt:lpstr>
      <vt:lpstr>إقامة معرض منتجات طالبات الكلية</vt:lpstr>
      <vt:lpstr>مبادرة إزرع شجرة</vt:lpstr>
      <vt:lpstr>مبادرة إزرع شجرة</vt:lpstr>
      <vt:lpstr>اقامة ماراثون السنوى للكلية</vt:lpstr>
      <vt:lpstr>اقامة ماراثون السنوى للكلية</vt:lpstr>
      <vt:lpstr>اقامة ماراثون السنوى للكلية</vt:lpstr>
      <vt:lpstr>زيارةمنظمة الصحة العالمية  للكلية ومستشفى الزهراء الجامعى</vt:lpstr>
      <vt:lpstr>زيارةمنظمة الصحة العالمية  للكلية ومستشفى الزهراء الجامعى</vt:lpstr>
      <vt:lpstr>إنشاء اول مركز حول الصحة الالكترونية بالتعاون مع الاتحاد الاوروبى</vt:lpstr>
      <vt:lpstr>إنشاء اول مركز حول الصحة الالكترونية بالتعاون  مع الاتحاد الاوروبى</vt:lpstr>
      <vt:lpstr>أول مرة على مستوى الجامعات تخرج الدفعة الاولى من الحاصلين على شهادة  الصحة الالكترونية  بطب بنات الازهر</vt:lpstr>
      <vt:lpstr>أول مرة على مستوى الجامعات تخرج الدفعة الاولى من الحاصلين على شهادة  الصحة الالكترونية  بطب بنات الازهر</vt:lpstr>
      <vt:lpstr>وحدة المراة الامنة بمسشتفى  الزهراء الجامعى</vt:lpstr>
      <vt:lpstr>وحدة المراة الامنة بمسشتفى  الزهراء الجامعى</vt:lpstr>
      <vt:lpstr>وحدة المراة الامنة بمسشتفى الزهراء الجامعى</vt:lpstr>
      <vt:lpstr>وحدة المراة الامنة بمسشتفى الزهراء الجامعى</vt:lpstr>
      <vt:lpstr>وحدة مناهضة العنف ضد المرأة  بالمجلس القومى للمرأة بالتعاون  مع صندوق الامم المتحدة للسكان  وكلية طب بنات الازهر</vt:lpstr>
      <vt:lpstr>وحدة مناهضة العنف ضد المرأة  بالمجلس القومى للمرأة بالتعاون  مع صندوق الامم المتحدة للسكان  وكلية طب بنات الازهر</vt:lpstr>
      <vt:lpstr>فاعليات المؤتمر ال16 من النشاط  من أجل القضاء على العنف القائم على  النوع الاجتماعى المستمر</vt:lpstr>
      <vt:lpstr>فاعليات المؤتمر ال16 من النشاط  من أجل القضاء على العنف القائم على  النوع الاجتماعى المستمر</vt:lpstr>
      <vt:lpstr>زيارة الوفد الكورى لمستشفى  الزهراء الجامعى</vt:lpstr>
      <vt:lpstr>زيارة الوفد الكورى لمستشفى  الزهراء الجامعى</vt:lpstr>
      <vt:lpstr>المبادرة الرئاسية(حياة كريمة) بمستشفى الزهراء الجامعى</vt:lpstr>
      <vt:lpstr>المبادرة الرئاسية(حياة كريمة) بمستشفى الزهراء الجامعى</vt:lpstr>
      <vt:lpstr>تنظيم دورة تدريبية لانعاش القلب  لعدد 30 طبيب</vt:lpstr>
      <vt:lpstr>تنظيم دورة تدريبية لانعاش القلب  لعدد 30 طبيب</vt:lpstr>
      <vt:lpstr>تطوير واجهات وفراغات مبنى  كلية الطب بنات</vt:lpstr>
      <vt:lpstr>تطوير الكنترول الجديد</vt:lpstr>
      <vt:lpstr>تطوير واجهات  الكلية</vt:lpstr>
      <vt:lpstr>تطوير مدرج الدور الخامس بالكلية</vt:lpstr>
      <vt:lpstr>افتتاح عيادة كلية طب بنات</vt:lpstr>
      <vt:lpstr>افتتاح عيادة كلية طب بنات</vt:lpstr>
      <vt:lpstr>حفلات تخرج دفعات (2020) ، (2021)، (2022) 49- 50- 51 طب بنات الازهر (مصريات)</vt:lpstr>
      <vt:lpstr>حفلة تخرج الدفعة(2020) 49 طب بنات الازهر</vt:lpstr>
      <vt:lpstr>حفلة تخرج الدفعة(2021) 50طب بنات الازهر</vt:lpstr>
      <vt:lpstr>حفلة تخرج الدفعة(2022) 51طب بنات الازهر</vt:lpstr>
      <vt:lpstr>حفل تخرج الدفعة الثامنة والتاسعة (2020) (2021) طب بنات الازهر (ماليزيات)</vt:lpstr>
      <vt:lpstr>حفل تخرج الدفعة الثامنة(2020) ماليزيات  طب بنات الازهر</vt:lpstr>
      <vt:lpstr>PowerPoint Presentation</vt:lpstr>
      <vt:lpstr>ورش العمل بالكلية </vt:lpstr>
      <vt:lpstr>ورش العمل بالكلية </vt:lpstr>
      <vt:lpstr>يوم الوفاء لتكريم شهداء كورونا </vt:lpstr>
      <vt:lpstr>يوم الوفاء لتكريم شهداء كورونا </vt:lpstr>
      <vt:lpstr>حفل استقبال الطالبات الجدد  فى اول ايام الدراسة</vt:lpstr>
      <vt:lpstr>حفل استقبال الطالبات الجدد فى اول ايام الدراسة</vt:lpstr>
      <vt:lpstr>حفل استقبال الطالبات الجدد فى اول ايام الدراسة</vt:lpstr>
      <vt:lpstr>المؤتمرات العلمية للاقسام</vt:lpstr>
      <vt:lpstr>المؤتمرات العلمية للاقسام</vt:lpstr>
      <vt:lpstr>سفراء الازهر تسلم درع التميز لكلية  طب بنات الازهر بالقاهرة</vt:lpstr>
      <vt:lpstr>سفراء الازهر تسلم درع التميز لكلية  طب بنات الازهر بالقاهرة</vt:lpstr>
      <vt:lpstr>عقد الامتحانات الشفويه لكليات الجامعة بمركز تطوير التعليم بالنظام الالكترونى</vt:lpstr>
      <vt:lpstr>عقد الامتحانات الشفويه لكليات الجامعة بمركز تطوير التعليم بالنظام الالكترونى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ASUS</cp:lastModifiedBy>
  <cp:revision>1953</cp:revision>
  <cp:lastPrinted>2021-01-02T14:34:19Z</cp:lastPrinted>
  <dcterms:created xsi:type="dcterms:W3CDTF">2018-06-30T22:20:11Z</dcterms:created>
  <dcterms:modified xsi:type="dcterms:W3CDTF">2023-09-13T00:26:48Z</dcterms:modified>
</cp:coreProperties>
</file>